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Nunito"/>
      <p:regular r:id="rId30"/>
      <p:bold r:id="rId31"/>
      <p:italic r:id="rId32"/>
      <p:boldItalic r:id="rId33"/>
    </p:embeddedFont>
    <p:embeddedFont>
      <p:font typeface="Montserrat"/>
      <p:regular r:id="rId34"/>
      <p:bold r:id="rId35"/>
      <p:italic r:id="rId36"/>
      <p:boldItalic r:id="rId37"/>
    </p:embeddedFont>
    <p:embeddedFont>
      <p:font typeface="Maven Pro"/>
      <p:regular r:id="rId38"/>
      <p:bold r:id="rId39"/>
    </p:embeddedFont>
    <p:embeddedFont>
      <p:font typeface="Average"/>
      <p:regular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C772EF2-45FD-49EC-AA30-822B5FB8238B}">
  <a:tblStyle styleId="{5C772EF2-45FD-49EC-AA30-822B5FB8238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verage-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Nunito-bold.fntdata"/><Relationship Id="rId30" Type="http://schemas.openxmlformats.org/officeDocument/2006/relationships/font" Target="fonts/Nunito-regular.fntdata"/><Relationship Id="rId11" Type="http://schemas.openxmlformats.org/officeDocument/2006/relationships/slide" Target="slides/slide5.xml"/><Relationship Id="rId33" Type="http://schemas.openxmlformats.org/officeDocument/2006/relationships/font" Target="fonts/Nunito-boldItalic.fntdata"/><Relationship Id="rId10" Type="http://schemas.openxmlformats.org/officeDocument/2006/relationships/slide" Target="slides/slide4.xml"/><Relationship Id="rId32" Type="http://schemas.openxmlformats.org/officeDocument/2006/relationships/font" Target="fonts/Nunito-italic.fntdata"/><Relationship Id="rId13" Type="http://schemas.openxmlformats.org/officeDocument/2006/relationships/slide" Target="slides/slide7.xml"/><Relationship Id="rId35" Type="http://schemas.openxmlformats.org/officeDocument/2006/relationships/font" Target="fonts/Montserrat-bold.fntdata"/><Relationship Id="rId12" Type="http://schemas.openxmlformats.org/officeDocument/2006/relationships/slide" Target="slides/slide6.xml"/><Relationship Id="rId34" Type="http://schemas.openxmlformats.org/officeDocument/2006/relationships/font" Target="fonts/Montserrat-regular.fntdata"/><Relationship Id="rId15" Type="http://schemas.openxmlformats.org/officeDocument/2006/relationships/slide" Target="slides/slide9.xml"/><Relationship Id="rId37" Type="http://schemas.openxmlformats.org/officeDocument/2006/relationships/font" Target="fonts/Montserrat-boldItalic.fntdata"/><Relationship Id="rId14" Type="http://schemas.openxmlformats.org/officeDocument/2006/relationships/slide" Target="slides/slide8.xml"/><Relationship Id="rId36" Type="http://schemas.openxmlformats.org/officeDocument/2006/relationships/font" Target="fonts/Montserrat-italic.fntdata"/><Relationship Id="rId17" Type="http://schemas.openxmlformats.org/officeDocument/2006/relationships/slide" Target="slides/slide11.xml"/><Relationship Id="rId39" Type="http://schemas.openxmlformats.org/officeDocument/2006/relationships/font" Target="fonts/MavenPro-bold.fntdata"/><Relationship Id="rId16" Type="http://schemas.openxmlformats.org/officeDocument/2006/relationships/slide" Target="slides/slide10.xml"/><Relationship Id="rId38" Type="http://schemas.openxmlformats.org/officeDocument/2006/relationships/font" Target="fonts/MavenPro-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2684be837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2684be837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2684be837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2684be837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2684be837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2684be837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22537af09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22537af09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260b89a285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260b89a285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22537af09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22537af09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260b89a285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260b89a285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260b89a285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260b89a285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260b89a285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260b89a285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260b89a285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260b89a285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2690700d8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12690700d8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260b89a285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260b89a285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259e969649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259e969649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22537af09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22537af09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2280a328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2280a328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f87997393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f87997393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273" name="Shape 273"/>
        <p:cNvGrpSpPr/>
        <p:nvPr/>
      </p:nvGrpSpPr>
      <p:grpSpPr>
        <a:xfrm>
          <a:off x="0" y="0"/>
          <a:ext cx="0" cy="0"/>
          <a:chOff x="0" y="0"/>
          <a:chExt cx="0" cy="0"/>
        </a:xfrm>
      </p:grpSpPr>
      <p:grpSp>
        <p:nvGrpSpPr>
          <p:cNvPr id="274" name="Google Shape;274;p13"/>
          <p:cNvGrpSpPr/>
          <p:nvPr/>
        </p:nvGrpSpPr>
        <p:grpSpPr>
          <a:xfrm>
            <a:off x="4406400" y="0"/>
            <a:ext cx="4737600" cy="5143065"/>
            <a:chOff x="4406400" y="0"/>
            <a:chExt cx="4737600" cy="5143065"/>
          </a:xfrm>
        </p:grpSpPr>
        <p:sp>
          <p:nvSpPr>
            <p:cNvPr id="275" name="Google Shape;275;p1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 name="Google Shape;293;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94" name="Google Shape;294;p1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95" name="Shape 295"/>
        <p:cNvGrpSpPr/>
        <p:nvPr/>
      </p:nvGrpSpPr>
      <p:grpSpPr>
        <a:xfrm>
          <a:off x="0" y="0"/>
          <a:ext cx="0" cy="0"/>
          <a:chOff x="0" y="0"/>
          <a:chExt cx="0" cy="0"/>
        </a:xfrm>
      </p:grpSpPr>
      <p:pic>
        <p:nvPicPr>
          <p:cNvPr descr="offset_comp_343059.jpg" id="296" name="Google Shape;296;p14"/>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97" name="Google Shape;297;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98" name="Google Shape;298;p14"/>
          <p:cNvSpPr txBox="1"/>
          <p:nvPr>
            <p:ph idx="1" type="body"/>
          </p:nvPr>
        </p:nvSpPr>
        <p:spPr>
          <a:xfrm>
            <a:off x="4018025" y="1567550"/>
            <a:ext cx="4318500" cy="17667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0"/>
              </a:spcBef>
              <a:spcAft>
                <a:spcPts val="0"/>
              </a:spcAft>
              <a:buClr>
                <a:schemeClr val="dk2"/>
              </a:buClr>
              <a:buSzPts val="1100"/>
              <a:buChar char="○"/>
              <a:defRPr>
                <a:solidFill>
                  <a:schemeClr val="dk2"/>
                </a:solidFill>
              </a:defRPr>
            </a:lvl2pPr>
            <a:lvl3pPr indent="-298450" lvl="2" marL="1371600" rtl="0">
              <a:spcBef>
                <a:spcPts val="0"/>
              </a:spcBef>
              <a:spcAft>
                <a:spcPts val="0"/>
              </a:spcAft>
              <a:buClr>
                <a:schemeClr val="dk2"/>
              </a:buClr>
              <a:buSzPts val="1100"/>
              <a:buChar char="■"/>
              <a:defRPr>
                <a:solidFill>
                  <a:schemeClr val="dk2"/>
                </a:solidFill>
              </a:defRPr>
            </a:lvl3pPr>
            <a:lvl4pPr indent="-298450" lvl="3" marL="1828800" rtl="0">
              <a:spcBef>
                <a:spcPts val="0"/>
              </a:spcBef>
              <a:spcAft>
                <a:spcPts val="0"/>
              </a:spcAft>
              <a:buClr>
                <a:schemeClr val="dk2"/>
              </a:buClr>
              <a:buSzPts val="1100"/>
              <a:buChar char="●"/>
              <a:defRPr>
                <a:solidFill>
                  <a:schemeClr val="dk2"/>
                </a:solidFill>
              </a:defRPr>
            </a:lvl4pPr>
            <a:lvl5pPr indent="-298450" lvl="4" marL="2286000" rtl="0">
              <a:spcBef>
                <a:spcPts val="0"/>
              </a:spcBef>
              <a:spcAft>
                <a:spcPts val="0"/>
              </a:spcAft>
              <a:buClr>
                <a:schemeClr val="dk2"/>
              </a:buClr>
              <a:buSzPts val="1100"/>
              <a:buChar char="○"/>
              <a:defRPr>
                <a:solidFill>
                  <a:schemeClr val="dk2"/>
                </a:solidFill>
              </a:defRPr>
            </a:lvl5pPr>
            <a:lvl6pPr indent="-298450" lvl="5" marL="2743200" rtl="0">
              <a:spcBef>
                <a:spcPts val="0"/>
              </a:spcBef>
              <a:spcAft>
                <a:spcPts val="0"/>
              </a:spcAft>
              <a:buClr>
                <a:schemeClr val="dk2"/>
              </a:buClr>
              <a:buSzPts val="1100"/>
              <a:buChar char="■"/>
              <a:defRPr>
                <a:solidFill>
                  <a:schemeClr val="dk2"/>
                </a:solidFill>
              </a:defRPr>
            </a:lvl6pPr>
            <a:lvl7pPr indent="-298450" lvl="6" marL="3200400" rtl="0">
              <a:spcBef>
                <a:spcPts val="0"/>
              </a:spcBef>
              <a:spcAft>
                <a:spcPts val="0"/>
              </a:spcAft>
              <a:buClr>
                <a:schemeClr val="dk2"/>
              </a:buClr>
              <a:buSzPts val="1100"/>
              <a:buChar char="●"/>
              <a:defRPr>
                <a:solidFill>
                  <a:schemeClr val="dk2"/>
                </a:solidFill>
              </a:defRPr>
            </a:lvl7pPr>
            <a:lvl8pPr indent="-298450" lvl="7" marL="3657600" rtl="0">
              <a:spcBef>
                <a:spcPts val="0"/>
              </a:spcBef>
              <a:spcAft>
                <a:spcPts val="0"/>
              </a:spcAft>
              <a:buClr>
                <a:schemeClr val="dk2"/>
              </a:buClr>
              <a:buSzPts val="1100"/>
              <a:buChar char="○"/>
              <a:defRPr>
                <a:solidFill>
                  <a:schemeClr val="dk2"/>
                </a:solidFill>
              </a:defRPr>
            </a:lvl8pPr>
            <a:lvl9pPr indent="-298450" lvl="8" marL="4114800" rtl="0">
              <a:spcBef>
                <a:spcPts val="0"/>
              </a:spcBef>
              <a:spcAft>
                <a:spcPts val="0"/>
              </a:spcAft>
              <a:buClr>
                <a:schemeClr val="dk2"/>
              </a:buClr>
              <a:buSzPts val="1100"/>
              <a:buChar char="■"/>
              <a:defRPr>
                <a:solidFill>
                  <a:schemeClr val="dk2"/>
                </a:solidFill>
              </a:defRPr>
            </a:lvl9pPr>
          </a:lstStyle>
          <a:p/>
        </p:txBody>
      </p:sp>
      <p:sp>
        <p:nvSpPr>
          <p:cNvPr id="299" name="Google Shape;299;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0" name="Google Shape;300;p14">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4">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4">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4">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14"/>
          <p:cNvGrpSpPr/>
          <p:nvPr/>
        </p:nvGrpSpPr>
        <p:grpSpPr>
          <a:xfrm>
            <a:off x="0" y="381001"/>
            <a:ext cx="1037850" cy="1016287"/>
            <a:chOff x="0" y="381001"/>
            <a:chExt cx="1037850" cy="1016287"/>
          </a:xfrm>
        </p:grpSpPr>
        <p:sp>
          <p:nvSpPr>
            <p:cNvPr id="305" name="Google Shape;305;p1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307" name="Shape 307"/>
        <p:cNvGrpSpPr/>
        <p:nvPr/>
      </p:nvGrpSpPr>
      <p:grpSpPr>
        <a:xfrm>
          <a:off x="0" y="0"/>
          <a:ext cx="0" cy="0"/>
          <a:chOff x="0" y="0"/>
          <a:chExt cx="0" cy="0"/>
        </a:xfrm>
      </p:grpSpPr>
      <p:sp>
        <p:nvSpPr>
          <p:cNvPr id="308" name="Google Shape;308;p15"/>
          <p:cNvSpPr txBox="1"/>
          <p:nvPr>
            <p:ph type="title"/>
          </p:nvPr>
        </p:nvSpPr>
        <p:spPr>
          <a:xfrm>
            <a:off x="361071" y="1924852"/>
            <a:ext cx="2304900" cy="17973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09" name="Google Shape;309;p15"/>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5"/>
          <p:cNvSpPr txBox="1"/>
          <p:nvPr>
            <p:ph idx="1" type="body"/>
          </p:nvPr>
        </p:nvSpPr>
        <p:spPr>
          <a:xfrm>
            <a:off x="6451271" y="1924850"/>
            <a:ext cx="2304900" cy="17973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0"/>
              </a:spcBef>
              <a:spcAft>
                <a:spcPts val="0"/>
              </a:spcAft>
              <a:buClr>
                <a:schemeClr val="dk1"/>
              </a:buClr>
              <a:buSzPts val="1100"/>
              <a:buChar char="○"/>
              <a:defRPr>
                <a:solidFill>
                  <a:schemeClr val="dk1"/>
                </a:solidFill>
              </a:defRPr>
            </a:lvl2pPr>
            <a:lvl3pPr indent="-298450" lvl="2" marL="1371600" rtl="0">
              <a:spcBef>
                <a:spcPts val="0"/>
              </a:spcBef>
              <a:spcAft>
                <a:spcPts val="0"/>
              </a:spcAft>
              <a:buClr>
                <a:schemeClr val="dk1"/>
              </a:buClr>
              <a:buSzPts val="1100"/>
              <a:buChar char="■"/>
              <a:defRPr>
                <a:solidFill>
                  <a:schemeClr val="dk1"/>
                </a:solidFill>
              </a:defRPr>
            </a:lvl3pPr>
            <a:lvl4pPr indent="-298450" lvl="3" marL="1828800" rtl="0">
              <a:spcBef>
                <a:spcPts val="0"/>
              </a:spcBef>
              <a:spcAft>
                <a:spcPts val="0"/>
              </a:spcAft>
              <a:buClr>
                <a:schemeClr val="dk1"/>
              </a:buClr>
              <a:buSzPts val="1100"/>
              <a:buChar char="●"/>
              <a:defRPr>
                <a:solidFill>
                  <a:schemeClr val="dk1"/>
                </a:solidFill>
              </a:defRPr>
            </a:lvl4pPr>
            <a:lvl5pPr indent="-298450" lvl="4" marL="2286000" rtl="0">
              <a:spcBef>
                <a:spcPts val="0"/>
              </a:spcBef>
              <a:spcAft>
                <a:spcPts val="0"/>
              </a:spcAft>
              <a:buClr>
                <a:schemeClr val="dk1"/>
              </a:buClr>
              <a:buSzPts val="1100"/>
              <a:buChar char="○"/>
              <a:defRPr>
                <a:solidFill>
                  <a:schemeClr val="dk1"/>
                </a:solidFill>
              </a:defRPr>
            </a:lvl5pPr>
            <a:lvl6pPr indent="-298450" lvl="5" marL="2743200" rtl="0">
              <a:spcBef>
                <a:spcPts val="0"/>
              </a:spcBef>
              <a:spcAft>
                <a:spcPts val="0"/>
              </a:spcAft>
              <a:buClr>
                <a:schemeClr val="dk1"/>
              </a:buClr>
              <a:buSzPts val="1100"/>
              <a:buChar char="■"/>
              <a:defRPr>
                <a:solidFill>
                  <a:schemeClr val="dk1"/>
                </a:solidFill>
              </a:defRPr>
            </a:lvl6pPr>
            <a:lvl7pPr indent="-298450" lvl="6" marL="3200400" rtl="0">
              <a:spcBef>
                <a:spcPts val="0"/>
              </a:spcBef>
              <a:spcAft>
                <a:spcPts val="0"/>
              </a:spcAft>
              <a:buClr>
                <a:schemeClr val="dk1"/>
              </a:buClr>
              <a:buSzPts val="1100"/>
              <a:buChar char="●"/>
              <a:defRPr>
                <a:solidFill>
                  <a:schemeClr val="dk1"/>
                </a:solidFill>
              </a:defRPr>
            </a:lvl7pPr>
            <a:lvl8pPr indent="-298450" lvl="7" marL="3657600" rtl="0">
              <a:spcBef>
                <a:spcPts val="0"/>
              </a:spcBef>
              <a:spcAft>
                <a:spcPts val="0"/>
              </a:spcAft>
              <a:buClr>
                <a:schemeClr val="dk1"/>
              </a:buClr>
              <a:buSzPts val="1100"/>
              <a:buChar char="○"/>
              <a:defRPr>
                <a:solidFill>
                  <a:schemeClr val="dk1"/>
                </a:solidFill>
              </a:defRPr>
            </a:lvl8pPr>
            <a:lvl9pPr indent="-298450" lvl="8" marL="4114800" rtl="0">
              <a:spcBef>
                <a:spcPts val="0"/>
              </a:spcBef>
              <a:spcAft>
                <a:spcPts val="0"/>
              </a:spcAft>
              <a:buClr>
                <a:schemeClr val="dk1"/>
              </a:buClr>
              <a:buSzPts val="1100"/>
              <a:buChar char="■"/>
              <a:defRPr>
                <a:solidFill>
                  <a:schemeClr val="dk1"/>
                </a:solidFill>
              </a:defRPr>
            </a:lvl9pPr>
          </a:lstStyle>
          <a:p/>
        </p:txBody>
      </p:sp>
      <p:sp>
        <p:nvSpPr>
          <p:cNvPr id="311" name="Google Shape;311;p1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 name="Google Shape;315;p15"/>
          <p:cNvGrpSpPr/>
          <p:nvPr/>
        </p:nvGrpSpPr>
        <p:grpSpPr>
          <a:xfrm>
            <a:off x="0" y="381001"/>
            <a:ext cx="1037850" cy="1016287"/>
            <a:chOff x="0" y="381001"/>
            <a:chExt cx="1037850" cy="1016287"/>
          </a:xfrm>
        </p:grpSpPr>
        <p:sp>
          <p:nvSpPr>
            <p:cNvPr id="316" name="Google Shape;316;p1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8" name="Google Shape;318;p15"/>
          <p:cNvSpPr txBox="1"/>
          <p:nvPr>
            <p:ph idx="2" type="title"/>
          </p:nvPr>
        </p:nvSpPr>
        <p:spPr>
          <a:xfrm>
            <a:off x="1297500" y="459490"/>
            <a:ext cx="3005700" cy="5109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319" name="Google Shape;319;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320" name="Shape 320"/>
        <p:cNvGrpSpPr/>
        <p:nvPr/>
      </p:nvGrpSpPr>
      <p:grpSpPr>
        <a:xfrm>
          <a:off x="0" y="0"/>
          <a:ext cx="0" cy="0"/>
          <a:chOff x="0" y="0"/>
          <a:chExt cx="0" cy="0"/>
        </a:xfrm>
      </p:grpSpPr>
      <p:sp>
        <p:nvSpPr>
          <p:cNvPr id="321" name="Google Shape;321;p16"/>
          <p:cNvSpPr txBox="1"/>
          <p:nvPr>
            <p:ph type="title"/>
          </p:nvPr>
        </p:nvSpPr>
        <p:spPr>
          <a:xfrm>
            <a:off x="702850" y="1708619"/>
            <a:ext cx="3333300" cy="14709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22" name="Google Shape;322;p16"/>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 name="Google Shape;327;p16"/>
          <p:cNvGrpSpPr/>
          <p:nvPr/>
        </p:nvGrpSpPr>
        <p:grpSpPr>
          <a:xfrm>
            <a:off x="0" y="381001"/>
            <a:ext cx="1037850" cy="1016287"/>
            <a:chOff x="0" y="381001"/>
            <a:chExt cx="1037850" cy="1016287"/>
          </a:xfrm>
        </p:grpSpPr>
        <p:sp>
          <p:nvSpPr>
            <p:cNvPr id="328" name="Google Shape;328;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 name="Google Shape;330;p16"/>
          <p:cNvSpPr txBox="1"/>
          <p:nvPr>
            <p:ph idx="2" type="title"/>
          </p:nvPr>
        </p:nvSpPr>
        <p:spPr>
          <a:xfrm>
            <a:off x="1297500" y="459490"/>
            <a:ext cx="3005700" cy="5109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331" name="Google Shape;331;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32" name="Google Shape;332;p16"/>
          <p:cNvSpPr txBox="1"/>
          <p:nvPr>
            <p:ph idx="1" type="body"/>
          </p:nvPr>
        </p:nvSpPr>
        <p:spPr>
          <a:xfrm>
            <a:off x="702850" y="3625275"/>
            <a:ext cx="3333300" cy="7653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0"/>
              </a:spcBef>
              <a:spcAft>
                <a:spcPts val="0"/>
              </a:spcAft>
              <a:buClr>
                <a:schemeClr val="dk1"/>
              </a:buClr>
              <a:buSzPts val="1100"/>
              <a:buChar char="○"/>
              <a:defRPr>
                <a:solidFill>
                  <a:schemeClr val="dk1"/>
                </a:solidFill>
              </a:defRPr>
            </a:lvl2pPr>
            <a:lvl3pPr indent="-298450" lvl="2" marL="1371600" rtl="0">
              <a:spcBef>
                <a:spcPts val="0"/>
              </a:spcBef>
              <a:spcAft>
                <a:spcPts val="0"/>
              </a:spcAft>
              <a:buClr>
                <a:schemeClr val="dk1"/>
              </a:buClr>
              <a:buSzPts val="1100"/>
              <a:buChar char="■"/>
              <a:defRPr>
                <a:solidFill>
                  <a:schemeClr val="dk1"/>
                </a:solidFill>
              </a:defRPr>
            </a:lvl3pPr>
            <a:lvl4pPr indent="-298450" lvl="3" marL="1828800" rtl="0">
              <a:spcBef>
                <a:spcPts val="0"/>
              </a:spcBef>
              <a:spcAft>
                <a:spcPts val="0"/>
              </a:spcAft>
              <a:buClr>
                <a:schemeClr val="dk1"/>
              </a:buClr>
              <a:buSzPts val="1100"/>
              <a:buChar char="●"/>
              <a:defRPr>
                <a:solidFill>
                  <a:schemeClr val="dk1"/>
                </a:solidFill>
              </a:defRPr>
            </a:lvl4pPr>
            <a:lvl5pPr indent="-298450" lvl="4" marL="2286000" rtl="0">
              <a:spcBef>
                <a:spcPts val="0"/>
              </a:spcBef>
              <a:spcAft>
                <a:spcPts val="0"/>
              </a:spcAft>
              <a:buClr>
                <a:schemeClr val="dk1"/>
              </a:buClr>
              <a:buSzPts val="1100"/>
              <a:buChar char="○"/>
              <a:defRPr>
                <a:solidFill>
                  <a:schemeClr val="dk1"/>
                </a:solidFill>
              </a:defRPr>
            </a:lvl5pPr>
            <a:lvl6pPr indent="-298450" lvl="5" marL="2743200" rtl="0">
              <a:spcBef>
                <a:spcPts val="0"/>
              </a:spcBef>
              <a:spcAft>
                <a:spcPts val="0"/>
              </a:spcAft>
              <a:buClr>
                <a:schemeClr val="dk1"/>
              </a:buClr>
              <a:buSzPts val="1100"/>
              <a:buChar char="■"/>
              <a:defRPr>
                <a:solidFill>
                  <a:schemeClr val="dk1"/>
                </a:solidFill>
              </a:defRPr>
            </a:lvl6pPr>
            <a:lvl7pPr indent="-298450" lvl="6" marL="3200400" rtl="0">
              <a:spcBef>
                <a:spcPts val="0"/>
              </a:spcBef>
              <a:spcAft>
                <a:spcPts val="0"/>
              </a:spcAft>
              <a:buClr>
                <a:schemeClr val="dk1"/>
              </a:buClr>
              <a:buSzPts val="1100"/>
              <a:buChar char="●"/>
              <a:defRPr>
                <a:solidFill>
                  <a:schemeClr val="dk1"/>
                </a:solidFill>
              </a:defRPr>
            </a:lvl7pPr>
            <a:lvl8pPr indent="-298450" lvl="7" marL="3657600" rtl="0">
              <a:spcBef>
                <a:spcPts val="0"/>
              </a:spcBef>
              <a:spcAft>
                <a:spcPts val="0"/>
              </a:spcAft>
              <a:buClr>
                <a:schemeClr val="dk1"/>
              </a:buClr>
              <a:buSzPts val="1100"/>
              <a:buChar char="○"/>
              <a:defRPr>
                <a:solidFill>
                  <a:schemeClr val="dk1"/>
                </a:solidFill>
              </a:defRPr>
            </a:lvl8pPr>
            <a:lvl9pPr indent="-298450" lvl="8" marL="4114800" rtl="0">
              <a:spcBef>
                <a:spcPts val="0"/>
              </a:spcBef>
              <a:spcAft>
                <a:spcPts val="0"/>
              </a:spcAft>
              <a:buClr>
                <a:schemeClr val="dk1"/>
              </a:buClr>
              <a:buSzPts val="1100"/>
              <a:buChar char="■"/>
              <a:defRPr>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8.jpg"/><Relationship Id="rId4" Type="http://schemas.openxmlformats.org/officeDocument/2006/relationships/image" Target="../media/image12.jpg"/><Relationship Id="rId5" Type="http://schemas.openxmlformats.org/officeDocument/2006/relationships/image" Target="../media/image3.jpg"/><Relationship Id="rId6" Type="http://schemas.openxmlformats.org/officeDocument/2006/relationships/image" Target="../media/image10.jpg"/><Relationship Id="rId7"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17"/>
          <p:cNvSpPr txBox="1"/>
          <p:nvPr>
            <p:ph type="ctrTitle"/>
          </p:nvPr>
        </p:nvSpPr>
        <p:spPr>
          <a:xfrm>
            <a:off x="107825" y="75475"/>
            <a:ext cx="8928600" cy="4507200"/>
          </a:xfrm>
          <a:prstGeom prst="rect">
            <a:avLst/>
          </a:prstGeom>
        </p:spPr>
        <p:txBody>
          <a:bodyPr anchorCtr="0" anchor="ctr" bIns="91425" lIns="91425" spcFirstLastPara="1" rIns="91425" wrap="square" tIns="91425">
            <a:normAutofit fontScale="90000"/>
          </a:bodyPr>
          <a:lstStyle/>
          <a:p>
            <a:pPr indent="457200" lvl="0" marL="1371600" rtl="0" algn="l">
              <a:spcBef>
                <a:spcPts val="0"/>
              </a:spcBef>
              <a:spcAft>
                <a:spcPts val="0"/>
              </a:spcAft>
              <a:buNone/>
            </a:pPr>
            <a:r>
              <a:rPr lang="en-GB"/>
              <a:t>  Project Presentation</a:t>
            </a:r>
            <a:r>
              <a:rPr lang="en-GB"/>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sz="2800"/>
              <a:t>Course -</a:t>
            </a:r>
            <a:r>
              <a:rPr lang="en-GB" sz="2800"/>
              <a:t> Malware Analysis and Intrusion Detection</a:t>
            </a:r>
            <a:endParaRPr sz="2800"/>
          </a:p>
          <a:p>
            <a:pPr indent="0" lvl="0" marL="0" rtl="0" algn="l">
              <a:spcBef>
                <a:spcPts val="0"/>
              </a:spcBef>
              <a:spcAft>
                <a:spcPts val="0"/>
              </a:spcAft>
              <a:buNone/>
            </a:pPr>
            <a:r>
              <a:rPr lang="en-GB" sz="2800"/>
              <a:t>   </a:t>
            </a:r>
            <a:endParaRPr sz="2800"/>
          </a:p>
          <a:p>
            <a:pPr indent="0" lvl="0" marL="0" rtl="0" algn="l">
              <a:spcBef>
                <a:spcPts val="0"/>
              </a:spcBef>
              <a:spcAft>
                <a:spcPts val="0"/>
              </a:spcAft>
              <a:buNone/>
            </a:pPr>
            <a:r>
              <a:t/>
            </a:r>
            <a:endParaRPr sz="2800"/>
          </a:p>
          <a:p>
            <a:pPr indent="0" lvl="0" marL="0" rtl="0" algn="l">
              <a:spcBef>
                <a:spcPts val="0"/>
              </a:spcBef>
              <a:spcAft>
                <a:spcPts val="0"/>
              </a:spcAft>
              <a:buNone/>
            </a:pPr>
            <a:r>
              <a:rPr lang="en-GB" sz="2800"/>
              <a:t>Topic - Malware Analysis and detection on different hosts and prediction with DL model on Wazuh</a:t>
            </a:r>
            <a:endParaRPr sz="2800"/>
          </a:p>
          <a:p>
            <a:pPr indent="0" lvl="0" marL="0" rtl="0" algn="l">
              <a:spcBef>
                <a:spcPts val="0"/>
              </a:spcBef>
              <a:spcAft>
                <a:spcPts val="0"/>
              </a:spcAft>
              <a:buNone/>
            </a:pPr>
            <a:r>
              <a:t/>
            </a:r>
            <a:endParaRPr sz="2800"/>
          </a:p>
          <a:p>
            <a:pPr indent="0" lvl="0" marL="0" rtl="0" algn="l">
              <a:spcBef>
                <a:spcPts val="0"/>
              </a:spcBef>
              <a:spcAft>
                <a:spcPts val="0"/>
              </a:spcAft>
              <a:buNone/>
            </a:pPr>
            <a:r>
              <a:rPr lang="en-GB" sz="2800"/>
              <a:t>Instructor - Dr. Sandeep Kumar Shukla</a:t>
            </a:r>
            <a:endParaRPr sz="2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26"/>
          <p:cNvSpPr txBox="1"/>
          <p:nvPr>
            <p:ph type="title"/>
          </p:nvPr>
        </p:nvSpPr>
        <p:spPr>
          <a:xfrm>
            <a:off x="1297509" y="1423049"/>
            <a:ext cx="7456200" cy="345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GB" sz="1200"/>
              <a:t>Logs that we are </a:t>
            </a:r>
            <a:r>
              <a:rPr b="0" lang="en-GB" sz="1200"/>
              <a:t>receiving</a:t>
            </a:r>
            <a:r>
              <a:rPr b="0" lang="en-GB" sz="1200"/>
              <a:t> from the DL model, after </a:t>
            </a:r>
            <a:r>
              <a:rPr b="0" lang="en-GB" sz="1200"/>
              <a:t>analysis</a:t>
            </a:r>
            <a:r>
              <a:rPr b="0" lang="en-GB" sz="1200"/>
              <a:t>  of malware files, were in different format, which can’t be read by wazuh , in order to show on the dashboard, so we created custom decoder and rules in order to read those logs and added to the respective folders in wazuh.</a:t>
            </a:r>
            <a:endParaRPr b="0" sz="1200"/>
          </a:p>
          <a:p>
            <a:pPr indent="0" lvl="0" marL="0" rtl="0" algn="l">
              <a:spcBef>
                <a:spcPts val="0"/>
              </a:spcBef>
              <a:spcAft>
                <a:spcPts val="0"/>
              </a:spcAft>
              <a:buNone/>
            </a:pPr>
            <a:r>
              <a:t/>
            </a:r>
            <a:endParaRPr b="0" sz="1200"/>
          </a:p>
          <a:p>
            <a:pPr indent="0" lvl="0" marL="0" rtl="0" algn="l">
              <a:spcBef>
                <a:spcPts val="0"/>
              </a:spcBef>
              <a:spcAft>
                <a:spcPts val="0"/>
              </a:spcAft>
              <a:buNone/>
            </a:pPr>
            <a:r>
              <a:rPr b="0" lang="en-GB" sz="1200"/>
              <a:t>Format of logs that we received from DL model after analysis of file</a:t>
            </a:r>
            <a:endParaRPr b="0" sz="1200"/>
          </a:p>
          <a:p>
            <a:pPr indent="0" lvl="0" marL="0" rtl="0" algn="l">
              <a:spcBef>
                <a:spcPts val="0"/>
              </a:spcBef>
              <a:spcAft>
                <a:spcPts val="0"/>
              </a:spcAft>
              <a:buNone/>
            </a:pPr>
            <a:r>
              <a:t/>
            </a:r>
            <a:endParaRPr b="0" sz="1200"/>
          </a:p>
          <a:p>
            <a:pPr indent="0" lvl="0" marL="0" rtl="0" algn="l">
              <a:spcBef>
                <a:spcPts val="0"/>
              </a:spcBef>
              <a:spcAft>
                <a:spcPts val="0"/>
              </a:spcAft>
              <a:buNone/>
            </a:pPr>
            <a:r>
              <a:t/>
            </a:r>
            <a:endParaRPr b="0" sz="1200"/>
          </a:p>
          <a:p>
            <a:pPr indent="0" lvl="0" marL="0" rtl="0" algn="l">
              <a:spcBef>
                <a:spcPts val="0"/>
              </a:spcBef>
              <a:spcAft>
                <a:spcPts val="0"/>
              </a:spcAft>
              <a:buNone/>
            </a:pPr>
            <a:r>
              <a:t/>
            </a:r>
            <a:endParaRPr b="0" sz="1200"/>
          </a:p>
          <a:p>
            <a:pPr indent="0" lvl="0" marL="0" rtl="0" algn="l">
              <a:spcBef>
                <a:spcPts val="0"/>
              </a:spcBef>
              <a:spcAft>
                <a:spcPts val="0"/>
              </a:spcAft>
              <a:buNone/>
            </a:pPr>
            <a:r>
              <a:t/>
            </a:r>
            <a:endParaRPr b="0" sz="1200"/>
          </a:p>
          <a:p>
            <a:pPr indent="0" lvl="0" marL="0" rtl="0" algn="l">
              <a:spcBef>
                <a:spcPts val="0"/>
              </a:spcBef>
              <a:spcAft>
                <a:spcPts val="0"/>
              </a:spcAft>
              <a:buNone/>
            </a:pPr>
            <a:r>
              <a:t/>
            </a:r>
            <a:endParaRPr b="0" sz="1200"/>
          </a:p>
          <a:p>
            <a:pPr indent="-304800" lvl="0" marL="457200" rtl="0" algn="l">
              <a:spcBef>
                <a:spcPts val="0"/>
              </a:spcBef>
              <a:spcAft>
                <a:spcPts val="0"/>
              </a:spcAft>
              <a:buSzPts val="1200"/>
              <a:buAutoNum type="arabicPeriod"/>
            </a:pPr>
            <a:r>
              <a:rPr b="0" lang="en-GB" sz="1200"/>
              <a:t>Updated configuration for wazuh in order to read logs from a custom file ( </a:t>
            </a:r>
            <a:r>
              <a:rPr lang="en-GB" sz="1200"/>
              <a:t>dl-model.logs</a:t>
            </a:r>
            <a:r>
              <a:rPr b="0" lang="en-GB" sz="1200"/>
              <a:t> )</a:t>
            </a:r>
            <a:endParaRPr b="0" sz="1200"/>
          </a:p>
          <a:p>
            <a:pPr indent="0" lvl="0" marL="457200" rtl="0" algn="l">
              <a:spcBef>
                <a:spcPts val="0"/>
              </a:spcBef>
              <a:spcAft>
                <a:spcPts val="0"/>
              </a:spcAft>
              <a:buNone/>
            </a:pPr>
            <a:r>
              <a:t/>
            </a:r>
            <a:endParaRPr b="0" sz="1200"/>
          </a:p>
          <a:p>
            <a:pPr indent="0" lvl="0" marL="457200" rtl="0" algn="l">
              <a:spcBef>
                <a:spcPts val="0"/>
              </a:spcBef>
              <a:spcAft>
                <a:spcPts val="0"/>
              </a:spcAft>
              <a:buNone/>
            </a:pPr>
            <a:r>
              <a:t/>
            </a:r>
            <a:endParaRPr b="0" sz="1200"/>
          </a:p>
        </p:txBody>
      </p:sp>
      <p:sp>
        <p:nvSpPr>
          <p:cNvPr id="395" name="Google Shape;395;p26"/>
          <p:cNvSpPr txBox="1"/>
          <p:nvPr>
            <p:ph idx="2" type="title"/>
          </p:nvPr>
        </p:nvSpPr>
        <p:spPr>
          <a:xfrm>
            <a:off x="1297500" y="459500"/>
            <a:ext cx="7328700" cy="72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Custom RULES and DECODER for Wazuh to read logs of particular type</a:t>
            </a:r>
            <a:endParaRPr sz="2000"/>
          </a:p>
        </p:txBody>
      </p:sp>
      <p:pic>
        <p:nvPicPr>
          <p:cNvPr id="396" name="Google Shape;396;p26"/>
          <p:cNvPicPr preferRelativeResize="0"/>
          <p:nvPr/>
        </p:nvPicPr>
        <p:blipFill>
          <a:blip r:embed="rId3">
            <a:alphaModFix/>
          </a:blip>
          <a:stretch>
            <a:fillRect/>
          </a:stretch>
        </p:blipFill>
        <p:spPr>
          <a:xfrm>
            <a:off x="1417800" y="2632375"/>
            <a:ext cx="7168652" cy="484100"/>
          </a:xfrm>
          <a:prstGeom prst="rect">
            <a:avLst/>
          </a:prstGeom>
          <a:noFill/>
          <a:ln>
            <a:noFill/>
          </a:ln>
        </p:spPr>
      </p:pic>
      <p:pic>
        <p:nvPicPr>
          <p:cNvPr id="397" name="Google Shape;397;p26"/>
          <p:cNvPicPr preferRelativeResize="0"/>
          <p:nvPr/>
        </p:nvPicPr>
        <p:blipFill>
          <a:blip r:embed="rId4">
            <a:alphaModFix/>
          </a:blip>
          <a:stretch>
            <a:fillRect/>
          </a:stretch>
        </p:blipFill>
        <p:spPr>
          <a:xfrm>
            <a:off x="1457550" y="3626950"/>
            <a:ext cx="7168652" cy="788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27"/>
          <p:cNvSpPr txBox="1"/>
          <p:nvPr>
            <p:ph type="title"/>
          </p:nvPr>
        </p:nvSpPr>
        <p:spPr>
          <a:xfrm>
            <a:off x="1739058" y="1184098"/>
            <a:ext cx="7158000" cy="3778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GB" sz="1200"/>
              <a:t>2. After updating configuration, we checked if there exists any </a:t>
            </a:r>
            <a:r>
              <a:rPr lang="en-GB" sz="1200"/>
              <a:t>decoder</a:t>
            </a:r>
            <a:r>
              <a:rPr b="0" lang="en-GB" sz="1200"/>
              <a:t> with following </a:t>
            </a:r>
            <a:r>
              <a:rPr b="0" lang="en-GB" sz="1500"/>
              <a:t>` </a:t>
            </a:r>
            <a:r>
              <a:rPr b="0" lang="en-GB" sz="1200">
                <a:solidFill>
                  <a:schemeClr val="accent2"/>
                </a:solidFill>
                <a:latin typeface="Consolas"/>
                <a:ea typeface="Consolas"/>
                <a:cs typeface="Consolas"/>
                <a:sym typeface="Consolas"/>
              </a:rPr>
              <a:t>/var/ossec/bin/wazuh-logtest</a:t>
            </a:r>
            <a:r>
              <a:rPr b="0" lang="en-GB" sz="1200">
                <a:latin typeface="Consolas"/>
                <a:ea typeface="Consolas"/>
                <a:cs typeface="Consolas"/>
                <a:sym typeface="Consolas"/>
              </a:rPr>
              <a:t>`</a:t>
            </a:r>
            <a:endParaRPr b="0" sz="1200">
              <a:latin typeface="Consolas"/>
              <a:ea typeface="Consolas"/>
              <a:cs typeface="Consolas"/>
              <a:sym typeface="Consolas"/>
            </a:endParaRPr>
          </a:p>
          <a:p>
            <a:pPr indent="0" lvl="0" marL="0" rtl="0" algn="l">
              <a:spcBef>
                <a:spcPts val="0"/>
              </a:spcBef>
              <a:spcAft>
                <a:spcPts val="0"/>
              </a:spcAft>
              <a:buNone/>
            </a:pPr>
            <a:r>
              <a:t/>
            </a:r>
            <a:endParaRPr b="0" sz="900">
              <a:solidFill>
                <a:srgbClr val="E01E5A"/>
              </a:solidFill>
              <a:latin typeface="Consolas"/>
              <a:ea typeface="Consolas"/>
              <a:cs typeface="Consolas"/>
              <a:sym typeface="Consolas"/>
            </a:endParaRPr>
          </a:p>
          <a:p>
            <a:pPr indent="0" lvl="0" marL="0" rtl="0" algn="l">
              <a:spcBef>
                <a:spcPts val="0"/>
              </a:spcBef>
              <a:spcAft>
                <a:spcPts val="0"/>
              </a:spcAft>
              <a:buNone/>
            </a:pPr>
            <a:r>
              <a:t/>
            </a:r>
            <a:endParaRPr b="0" sz="900">
              <a:solidFill>
                <a:srgbClr val="E01E5A"/>
              </a:solidFill>
              <a:latin typeface="Consolas"/>
              <a:ea typeface="Consolas"/>
              <a:cs typeface="Consolas"/>
              <a:sym typeface="Consolas"/>
            </a:endParaRPr>
          </a:p>
          <a:p>
            <a:pPr indent="0" lvl="0" marL="0" rtl="0" algn="l">
              <a:spcBef>
                <a:spcPts val="0"/>
              </a:spcBef>
              <a:spcAft>
                <a:spcPts val="0"/>
              </a:spcAft>
              <a:buNone/>
            </a:pPr>
            <a:r>
              <a:t/>
            </a:r>
            <a:endParaRPr b="0" sz="900">
              <a:solidFill>
                <a:srgbClr val="E01E5A"/>
              </a:solidFill>
              <a:latin typeface="Consolas"/>
              <a:ea typeface="Consolas"/>
              <a:cs typeface="Consolas"/>
              <a:sym typeface="Consolas"/>
            </a:endParaRPr>
          </a:p>
          <a:p>
            <a:pPr indent="0" lvl="0" marL="0" rtl="0" algn="l">
              <a:spcBef>
                <a:spcPts val="0"/>
              </a:spcBef>
              <a:spcAft>
                <a:spcPts val="0"/>
              </a:spcAft>
              <a:buNone/>
            </a:pPr>
            <a:r>
              <a:t/>
            </a:r>
            <a:endParaRPr b="0" sz="900">
              <a:solidFill>
                <a:srgbClr val="E01E5A"/>
              </a:solidFill>
              <a:latin typeface="Consolas"/>
              <a:ea typeface="Consolas"/>
              <a:cs typeface="Consolas"/>
              <a:sym typeface="Consolas"/>
            </a:endParaRPr>
          </a:p>
          <a:p>
            <a:pPr indent="0" lvl="0" marL="0" rtl="0" algn="l">
              <a:spcBef>
                <a:spcPts val="0"/>
              </a:spcBef>
              <a:spcAft>
                <a:spcPts val="0"/>
              </a:spcAft>
              <a:buNone/>
            </a:pPr>
            <a:r>
              <a:t/>
            </a:r>
            <a:endParaRPr b="0" sz="900">
              <a:solidFill>
                <a:srgbClr val="E01E5A"/>
              </a:solidFill>
              <a:latin typeface="Consolas"/>
              <a:ea typeface="Consolas"/>
              <a:cs typeface="Consolas"/>
              <a:sym typeface="Consolas"/>
            </a:endParaRPr>
          </a:p>
          <a:p>
            <a:pPr indent="0" lvl="0" marL="0" rtl="0" algn="l">
              <a:spcBef>
                <a:spcPts val="0"/>
              </a:spcBef>
              <a:spcAft>
                <a:spcPts val="0"/>
              </a:spcAft>
              <a:buNone/>
            </a:pPr>
            <a:r>
              <a:t/>
            </a:r>
            <a:endParaRPr b="0" sz="900">
              <a:solidFill>
                <a:srgbClr val="E01E5A"/>
              </a:solidFill>
              <a:latin typeface="Consolas"/>
              <a:ea typeface="Consolas"/>
              <a:cs typeface="Consolas"/>
              <a:sym typeface="Consolas"/>
            </a:endParaRPr>
          </a:p>
          <a:p>
            <a:pPr indent="0" lvl="0" marL="0" rtl="0" algn="l">
              <a:spcBef>
                <a:spcPts val="0"/>
              </a:spcBef>
              <a:spcAft>
                <a:spcPts val="0"/>
              </a:spcAft>
              <a:buNone/>
            </a:pPr>
            <a:r>
              <a:t/>
            </a:r>
            <a:endParaRPr b="0" sz="900">
              <a:solidFill>
                <a:srgbClr val="E01E5A"/>
              </a:solidFill>
              <a:latin typeface="Consolas"/>
              <a:ea typeface="Consolas"/>
              <a:cs typeface="Consolas"/>
              <a:sym typeface="Consolas"/>
            </a:endParaRPr>
          </a:p>
          <a:p>
            <a:pPr indent="0" lvl="0" marL="0" rtl="0" algn="l">
              <a:spcBef>
                <a:spcPts val="0"/>
              </a:spcBef>
              <a:spcAft>
                <a:spcPts val="0"/>
              </a:spcAft>
              <a:buNone/>
            </a:pPr>
            <a:r>
              <a:t/>
            </a:r>
            <a:endParaRPr b="0" sz="900">
              <a:solidFill>
                <a:srgbClr val="E01E5A"/>
              </a:solidFill>
              <a:latin typeface="Consolas"/>
              <a:ea typeface="Consolas"/>
              <a:cs typeface="Consolas"/>
              <a:sym typeface="Consolas"/>
            </a:endParaRPr>
          </a:p>
          <a:p>
            <a:pPr indent="0" lvl="0" marL="0" rtl="0" algn="l">
              <a:spcBef>
                <a:spcPts val="0"/>
              </a:spcBef>
              <a:spcAft>
                <a:spcPts val="0"/>
              </a:spcAft>
              <a:buNone/>
            </a:pPr>
            <a:r>
              <a:t/>
            </a:r>
            <a:endParaRPr b="0" sz="900">
              <a:solidFill>
                <a:srgbClr val="E01E5A"/>
              </a:solidFill>
              <a:latin typeface="Consolas"/>
              <a:ea typeface="Consolas"/>
              <a:cs typeface="Consolas"/>
              <a:sym typeface="Consolas"/>
            </a:endParaRPr>
          </a:p>
          <a:p>
            <a:pPr indent="0" lvl="0" marL="0" rtl="0" algn="l">
              <a:spcBef>
                <a:spcPts val="0"/>
              </a:spcBef>
              <a:spcAft>
                <a:spcPts val="0"/>
              </a:spcAft>
              <a:buNone/>
            </a:pPr>
            <a:r>
              <a:t/>
            </a:r>
            <a:endParaRPr b="0" sz="900">
              <a:solidFill>
                <a:srgbClr val="E01E5A"/>
              </a:solidFill>
              <a:latin typeface="Consolas"/>
              <a:ea typeface="Consolas"/>
              <a:cs typeface="Consolas"/>
              <a:sym typeface="Consolas"/>
            </a:endParaRPr>
          </a:p>
          <a:p>
            <a:pPr indent="0" lvl="0" marL="0" rtl="0" algn="l">
              <a:spcBef>
                <a:spcPts val="0"/>
              </a:spcBef>
              <a:spcAft>
                <a:spcPts val="0"/>
              </a:spcAft>
              <a:buNone/>
            </a:pPr>
            <a:r>
              <a:t/>
            </a:r>
            <a:endParaRPr b="0" sz="900">
              <a:solidFill>
                <a:srgbClr val="E01E5A"/>
              </a:solidFill>
              <a:latin typeface="Consolas"/>
              <a:ea typeface="Consolas"/>
              <a:cs typeface="Consolas"/>
              <a:sym typeface="Consolas"/>
            </a:endParaRPr>
          </a:p>
          <a:p>
            <a:pPr indent="0" lvl="0" marL="0" rtl="0" algn="l">
              <a:spcBef>
                <a:spcPts val="0"/>
              </a:spcBef>
              <a:spcAft>
                <a:spcPts val="0"/>
              </a:spcAft>
              <a:buNone/>
            </a:pPr>
            <a:r>
              <a:rPr b="0" lang="en-GB" sz="1200"/>
              <a:t>3. We add the following decoder to the file</a:t>
            </a:r>
            <a:r>
              <a:rPr b="0" lang="en-GB" sz="1200">
                <a:solidFill>
                  <a:schemeClr val="accent2"/>
                </a:solidFill>
              </a:rPr>
              <a:t> /var/ossec/etc/decoders/local_decoder.xml </a:t>
            </a:r>
            <a:endParaRPr b="0" sz="1200">
              <a:solidFill>
                <a:schemeClr val="accent2"/>
              </a:solidFill>
            </a:endParaRPr>
          </a:p>
        </p:txBody>
      </p:sp>
      <p:sp>
        <p:nvSpPr>
          <p:cNvPr id="403" name="Google Shape;403;p27"/>
          <p:cNvSpPr txBox="1"/>
          <p:nvPr>
            <p:ph idx="2" type="title"/>
          </p:nvPr>
        </p:nvSpPr>
        <p:spPr>
          <a:xfrm>
            <a:off x="1608150" y="571000"/>
            <a:ext cx="70659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100"/>
              <a:t>Custom Decoder for Wazuh Manager</a:t>
            </a:r>
            <a:endParaRPr sz="2100"/>
          </a:p>
        </p:txBody>
      </p:sp>
      <p:pic>
        <p:nvPicPr>
          <p:cNvPr id="404" name="Google Shape;404;p27"/>
          <p:cNvPicPr preferRelativeResize="0"/>
          <p:nvPr/>
        </p:nvPicPr>
        <p:blipFill>
          <a:blip r:embed="rId3">
            <a:alphaModFix/>
          </a:blip>
          <a:stretch>
            <a:fillRect/>
          </a:stretch>
        </p:blipFill>
        <p:spPr>
          <a:xfrm>
            <a:off x="1831975" y="1795400"/>
            <a:ext cx="7022624" cy="1138500"/>
          </a:xfrm>
          <a:prstGeom prst="rect">
            <a:avLst/>
          </a:prstGeom>
          <a:noFill/>
          <a:ln>
            <a:noFill/>
          </a:ln>
        </p:spPr>
      </p:pic>
      <p:pic>
        <p:nvPicPr>
          <p:cNvPr id="405" name="Google Shape;405;p27"/>
          <p:cNvPicPr preferRelativeResize="0"/>
          <p:nvPr/>
        </p:nvPicPr>
        <p:blipFill>
          <a:blip r:embed="rId4">
            <a:alphaModFix/>
          </a:blip>
          <a:stretch>
            <a:fillRect/>
          </a:stretch>
        </p:blipFill>
        <p:spPr>
          <a:xfrm>
            <a:off x="1831975" y="3568150"/>
            <a:ext cx="6897827" cy="1004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28"/>
          <p:cNvSpPr txBox="1"/>
          <p:nvPr>
            <p:ph type="title"/>
          </p:nvPr>
        </p:nvSpPr>
        <p:spPr>
          <a:xfrm>
            <a:off x="1297500" y="1502675"/>
            <a:ext cx="7647300" cy="3411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GB" sz="1300"/>
              <a:t>We added following rule with the id “100051” and level = 3 in </a:t>
            </a:r>
            <a:r>
              <a:rPr b="0" lang="en-GB" sz="1100">
                <a:solidFill>
                  <a:srgbClr val="E01E5A"/>
                </a:solidFill>
                <a:latin typeface="Consolas"/>
                <a:ea typeface="Consolas"/>
                <a:cs typeface="Consolas"/>
                <a:sym typeface="Consolas"/>
              </a:rPr>
              <a:t>/var/ossec/etc/rules/local_rules.xml</a:t>
            </a:r>
            <a:endParaRPr b="0" sz="1500"/>
          </a:p>
          <a:p>
            <a:pPr indent="0" lvl="0" marL="0" rtl="0" algn="l">
              <a:spcBef>
                <a:spcPts val="0"/>
              </a:spcBef>
              <a:spcAft>
                <a:spcPts val="0"/>
              </a:spcAft>
              <a:buNone/>
            </a:pPr>
            <a:r>
              <a:t/>
            </a:r>
            <a:endParaRPr b="0" sz="1300"/>
          </a:p>
          <a:p>
            <a:pPr indent="0" lvl="0" marL="0" rtl="0" algn="l">
              <a:spcBef>
                <a:spcPts val="0"/>
              </a:spcBef>
              <a:spcAft>
                <a:spcPts val="0"/>
              </a:spcAft>
              <a:buNone/>
            </a:pPr>
            <a:r>
              <a:t/>
            </a:r>
            <a:endParaRPr b="0" sz="1300">
              <a:highlight>
                <a:schemeClr val="lt1"/>
              </a:highlight>
            </a:endParaRPr>
          </a:p>
          <a:p>
            <a:pPr indent="0" lvl="0" marL="0" rtl="0" algn="l">
              <a:spcBef>
                <a:spcPts val="0"/>
              </a:spcBef>
              <a:spcAft>
                <a:spcPts val="0"/>
              </a:spcAft>
              <a:buNone/>
            </a:pPr>
            <a:r>
              <a:t/>
            </a:r>
            <a:endParaRPr b="0" sz="1300">
              <a:highlight>
                <a:schemeClr val="lt1"/>
              </a:highlight>
            </a:endParaRPr>
          </a:p>
          <a:p>
            <a:pPr indent="0" lvl="0" marL="0" rtl="0" algn="l">
              <a:spcBef>
                <a:spcPts val="0"/>
              </a:spcBef>
              <a:spcAft>
                <a:spcPts val="0"/>
              </a:spcAft>
              <a:buNone/>
            </a:pPr>
            <a:r>
              <a:rPr b="0" lang="en-GB" sz="1300">
                <a:highlight>
                  <a:schemeClr val="lt1"/>
                </a:highlight>
              </a:rPr>
              <a:t>&lt;rule id = “100051” level=”3”&gt;</a:t>
            </a:r>
            <a:endParaRPr b="0" sz="1300">
              <a:highlight>
                <a:schemeClr val="lt1"/>
              </a:highlight>
            </a:endParaRPr>
          </a:p>
          <a:p>
            <a:pPr indent="0" lvl="0" marL="0" rtl="0" algn="l">
              <a:spcBef>
                <a:spcPts val="0"/>
              </a:spcBef>
              <a:spcAft>
                <a:spcPts val="0"/>
              </a:spcAft>
              <a:buNone/>
            </a:pPr>
            <a:r>
              <a:rPr b="0" lang="en-GB" sz="1300">
                <a:highlight>
                  <a:schemeClr val="lt1"/>
                </a:highlight>
              </a:rPr>
              <a:t>	&lt;decoded_as&gt; model_summary &lt;/decoded_as&gt;</a:t>
            </a:r>
            <a:endParaRPr b="0" sz="1300">
              <a:highlight>
                <a:schemeClr val="lt1"/>
              </a:highlight>
            </a:endParaRPr>
          </a:p>
          <a:p>
            <a:pPr indent="0" lvl="0" marL="0" rtl="0" algn="l">
              <a:spcBef>
                <a:spcPts val="0"/>
              </a:spcBef>
              <a:spcAft>
                <a:spcPts val="0"/>
              </a:spcAft>
              <a:buNone/>
            </a:pPr>
            <a:r>
              <a:rPr b="0" lang="en-GB" sz="1300">
                <a:highlight>
                  <a:schemeClr val="lt1"/>
                </a:highlight>
              </a:rPr>
              <a:t>	&lt;description&gt; $( description ) &lt;/description&gt;</a:t>
            </a:r>
            <a:endParaRPr b="0" sz="1300">
              <a:highlight>
                <a:schemeClr val="lt1"/>
              </a:highlight>
            </a:endParaRPr>
          </a:p>
          <a:p>
            <a:pPr indent="0" lvl="0" marL="0" rtl="0" algn="l">
              <a:spcBef>
                <a:spcPts val="0"/>
              </a:spcBef>
              <a:spcAft>
                <a:spcPts val="0"/>
              </a:spcAft>
              <a:buNone/>
            </a:pPr>
            <a:r>
              <a:rPr b="0" lang="en-GB" sz="1300">
                <a:highlight>
                  <a:schemeClr val="lt1"/>
                </a:highlight>
              </a:rPr>
              <a:t>&lt;/rule&gt;</a:t>
            </a:r>
            <a:endParaRPr b="0" sz="1300">
              <a:highlight>
                <a:schemeClr val="lt1"/>
              </a:highlight>
            </a:endParaRPr>
          </a:p>
          <a:p>
            <a:pPr indent="0" lvl="0" marL="0" rtl="0" algn="l">
              <a:spcBef>
                <a:spcPts val="0"/>
              </a:spcBef>
              <a:spcAft>
                <a:spcPts val="0"/>
              </a:spcAft>
              <a:buNone/>
            </a:pPr>
            <a:r>
              <a:t/>
            </a:r>
            <a:endParaRPr b="0" sz="1300">
              <a:highlight>
                <a:srgbClr val="4A86E8"/>
              </a:highlight>
            </a:endParaRPr>
          </a:p>
          <a:p>
            <a:pPr indent="0" lvl="0" marL="0" rtl="0" algn="l">
              <a:spcBef>
                <a:spcPts val="0"/>
              </a:spcBef>
              <a:spcAft>
                <a:spcPts val="0"/>
              </a:spcAft>
              <a:buNone/>
            </a:pPr>
            <a:r>
              <a:t/>
            </a:r>
            <a:endParaRPr b="0" sz="1300">
              <a:highlight>
                <a:schemeClr val="lt1"/>
              </a:highlight>
            </a:endParaRPr>
          </a:p>
          <a:p>
            <a:pPr indent="0" lvl="0" marL="0" rtl="0" algn="l">
              <a:spcBef>
                <a:spcPts val="0"/>
              </a:spcBef>
              <a:spcAft>
                <a:spcPts val="0"/>
              </a:spcAft>
              <a:buNone/>
            </a:pPr>
            <a:r>
              <a:t/>
            </a:r>
            <a:endParaRPr b="0" sz="1300">
              <a:highlight>
                <a:schemeClr val="lt1"/>
              </a:highlight>
            </a:endParaRPr>
          </a:p>
          <a:p>
            <a:pPr indent="0" lvl="0" marL="0" rtl="0" algn="l">
              <a:spcBef>
                <a:spcPts val="0"/>
              </a:spcBef>
              <a:spcAft>
                <a:spcPts val="0"/>
              </a:spcAft>
              <a:buNone/>
            </a:pPr>
            <a:r>
              <a:t/>
            </a:r>
            <a:endParaRPr b="0" sz="1300">
              <a:highlight>
                <a:schemeClr val="lt1"/>
              </a:highlight>
            </a:endParaRPr>
          </a:p>
          <a:p>
            <a:pPr indent="0" lvl="0" marL="0" rtl="0" algn="l">
              <a:spcBef>
                <a:spcPts val="0"/>
              </a:spcBef>
              <a:spcAft>
                <a:spcPts val="0"/>
              </a:spcAft>
              <a:buNone/>
            </a:pPr>
            <a:r>
              <a:t/>
            </a:r>
            <a:endParaRPr b="0" sz="1300">
              <a:highlight>
                <a:schemeClr val="lt1"/>
              </a:highlight>
            </a:endParaRPr>
          </a:p>
          <a:p>
            <a:pPr indent="0" lvl="0" marL="0" rtl="0" algn="l">
              <a:spcBef>
                <a:spcPts val="0"/>
              </a:spcBef>
              <a:spcAft>
                <a:spcPts val="0"/>
              </a:spcAft>
              <a:buNone/>
            </a:pPr>
            <a:r>
              <a:rPr b="0" lang="en-GB" sz="1300">
                <a:highlight>
                  <a:schemeClr val="lt1"/>
                </a:highlight>
              </a:rPr>
              <a:t>This rule will read the events from the log file and will show the respective events on the wazuh dashboard with rule id=100051</a:t>
            </a:r>
            <a:endParaRPr b="0" sz="1300">
              <a:highlight>
                <a:schemeClr val="lt1"/>
              </a:highlight>
            </a:endParaRPr>
          </a:p>
        </p:txBody>
      </p:sp>
      <p:sp>
        <p:nvSpPr>
          <p:cNvPr id="411" name="Google Shape;411;p28"/>
          <p:cNvSpPr txBox="1"/>
          <p:nvPr>
            <p:ph idx="2" type="title"/>
          </p:nvPr>
        </p:nvSpPr>
        <p:spPr>
          <a:xfrm>
            <a:off x="1297500" y="459500"/>
            <a:ext cx="77031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t>Custom rule for Wazuh Manager</a:t>
            </a:r>
            <a:endParaRPr sz="2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29"/>
          <p:cNvSpPr txBox="1"/>
          <p:nvPr>
            <p:ph type="title"/>
          </p:nvPr>
        </p:nvSpPr>
        <p:spPr>
          <a:xfrm>
            <a:off x="1258475" y="682500"/>
            <a:ext cx="7155300" cy="66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Approach for Malware detection</a:t>
            </a:r>
            <a:endParaRPr/>
          </a:p>
        </p:txBody>
      </p:sp>
      <p:sp>
        <p:nvSpPr>
          <p:cNvPr id="417" name="Google Shape;417;p29"/>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solidFill>
                  <a:srgbClr val="FFFFFF"/>
                </a:solidFill>
              </a:rPr>
              <a:t>Lorem ipsum dolor sit amet, consectetur adipiscing elit. Curabitur eleifend a diam quis suscipit. Fusce venenatis nunc ut lectus convallis, sit amet egestas mi rutrum. Maecenas molestie ultricies euismod. Morbi a rutrum nisl. Vestibulum laoreet enim id sem fermentum, sed aliquam arcu dictum. Donec ultrices diam sagittis nibh pellentesque eleifend.</a:t>
            </a:r>
            <a:endParaRPr/>
          </a:p>
        </p:txBody>
      </p:sp>
      <p:sp>
        <p:nvSpPr>
          <p:cNvPr id="418" name="Google Shape;418;p29"/>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
        <p:nvSpPr>
          <p:cNvPr id="419" name="Google Shape;419;p29"/>
          <p:cNvSpPr txBox="1"/>
          <p:nvPr/>
        </p:nvSpPr>
        <p:spPr>
          <a:xfrm>
            <a:off x="1258475" y="1346100"/>
            <a:ext cx="7559100" cy="284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50"/>
              <a:t>Traditionally, malware detection has relied on pattern matching against signatures extracted from known malware. While simple and efficient, signature scanning is easily defeated by a number of well-known evasive strategies. </a:t>
            </a:r>
            <a:r>
              <a:rPr lang="en-GB" sz="1650"/>
              <a:t>In this project, we compare image-based deep learning (DL) models for malware analysis to a much simpler non-image based technique.</a:t>
            </a:r>
            <a:endParaRPr sz="1650"/>
          </a:p>
          <a:p>
            <a:pPr indent="0" lvl="0" marL="0" rtl="0" algn="l">
              <a:spcBef>
                <a:spcPts val="0"/>
              </a:spcBef>
              <a:spcAft>
                <a:spcPts val="0"/>
              </a:spcAft>
              <a:buNone/>
            </a:pPr>
            <a:r>
              <a:t/>
            </a:r>
            <a:endParaRPr sz="1650"/>
          </a:p>
          <a:p>
            <a:pPr indent="0" lvl="0" marL="0" rtl="0" algn="l">
              <a:spcBef>
                <a:spcPts val="0"/>
              </a:spcBef>
              <a:spcAft>
                <a:spcPts val="0"/>
              </a:spcAft>
              <a:buNone/>
            </a:pPr>
            <a:r>
              <a:rPr lang="en-GB" sz="1750"/>
              <a:t>To train these DL models, we employ transfer learning, relying on models that have been pre-trained on large image datasets. Leveraging the power of such models has been shown to yield strong malware detection and</a:t>
            </a:r>
            <a:endParaRPr sz="1750"/>
          </a:p>
          <a:p>
            <a:pPr indent="0" lvl="0" marL="0" rtl="0" algn="l">
              <a:spcBef>
                <a:spcPts val="0"/>
              </a:spcBef>
              <a:spcAft>
                <a:spcPts val="0"/>
              </a:spcAft>
              <a:buNone/>
            </a:pPr>
            <a:r>
              <a:rPr lang="en-GB" sz="1750"/>
              <a:t>classification result.</a:t>
            </a:r>
            <a:endParaRPr sz="215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30"/>
          <p:cNvSpPr txBox="1"/>
          <p:nvPr>
            <p:ph type="title"/>
          </p:nvPr>
        </p:nvSpPr>
        <p:spPr>
          <a:xfrm>
            <a:off x="1303800" y="598575"/>
            <a:ext cx="7155300" cy="66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220"/>
              <a:t>Malwares are classified under following families</a:t>
            </a:r>
            <a:endParaRPr sz="2220"/>
          </a:p>
        </p:txBody>
      </p:sp>
      <p:graphicFrame>
        <p:nvGraphicFramePr>
          <p:cNvPr id="425" name="Google Shape;425;p30"/>
          <p:cNvGraphicFramePr/>
          <p:nvPr/>
        </p:nvGraphicFramePr>
        <p:xfrm>
          <a:off x="1410550" y="1262165"/>
          <a:ext cx="3000000" cy="3000000"/>
        </p:xfrm>
        <a:graphic>
          <a:graphicData uri="http://schemas.openxmlformats.org/drawingml/2006/table">
            <a:tbl>
              <a:tblPr>
                <a:noFill/>
                <a:tableStyleId>{5C772EF2-45FD-49EC-AA30-822B5FB8238B}</a:tableStyleId>
              </a:tblPr>
              <a:tblGrid>
                <a:gridCol w="1383950"/>
                <a:gridCol w="1383950"/>
              </a:tblGrid>
              <a:tr h="316475">
                <a:tc>
                  <a:txBody>
                    <a:bodyPr/>
                    <a:lstStyle/>
                    <a:p>
                      <a:pPr indent="0" lvl="0" marL="0" rtl="0" algn="ctr">
                        <a:spcBef>
                          <a:spcPts val="0"/>
                        </a:spcBef>
                        <a:spcAft>
                          <a:spcPts val="0"/>
                        </a:spcAft>
                        <a:buNone/>
                      </a:pPr>
                      <a:r>
                        <a:rPr b="1" lang="en-GB"/>
                        <a:t>Family </a:t>
                      </a:r>
                      <a:endParaRPr b="1"/>
                    </a:p>
                  </a:txBody>
                  <a:tcPr marT="91425" marB="91425" marR="91425" marL="91425"/>
                </a:tc>
                <a:tc>
                  <a:txBody>
                    <a:bodyPr/>
                    <a:lstStyle/>
                    <a:p>
                      <a:pPr indent="0" lvl="0" marL="0" rtl="0" algn="ctr">
                        <a:spcBef>
                          <a:spcPts val="0"/>
                        </a:spcBef>
                        <a:spcAft>
                          <a:spcPts val="0"/>
                        </a:spcAft>
                        <a:buNone/>
                      </a:pPr>
                      <a:r>
                        <a:rPr b="1" lang="en-GB"/>
                        <a:t>Type</a:t>
                      </a:r>
                      <a:endParaRPr b="1"/>
                    </a:p>
                  </a:txBody>
                  <a:tcPr marT="91425" marB="91425" marR="91425" marL="91425"/>
                </a:tc>
              </a:tr>
              <a:tr h="340850">
                <a:tc>
                  <a:txBody>
                    <a:bodyPr/>
                    <a:lstStyle/>
                    <a:p>
                      <a:pPr indent="0" lvl="0" marL="0" rtl="0" algn="ctr">
                        <a:spcBef>
                          <a:spcPts val="0"/>
                        </a:spcBef>
                        <a:spcAft>
                          <a:spcPts val="0"/>
                        </a:spcAft>
                        <a:buNone/>
                      </a:pPr>
                      <a:r>
                        <a:rPr lang="en-GB"/>
                        <a:t>Adload</a:t>
                      </a:r>
                      <a:endParaRPr/>
                    </a:p>
                  </a:txBody>
                  <a:tcPr marT="91425" marB="91425" marR="91425" marL="91425"/>
                </a:tc>
                <a:tc>
                  <a:txBody>
                    <a:bodyPr/>
                    <a:lstStyle/>
                    <a:p>
                      <a:pPr indent="0" lvl="0" marL="0" rtl="0" algn="ctr">
                        <a:spcBef>
                          <a:spcPts val="0"/>
                        </a:spcBef>
                        <a:spcAft>
                          <a:spcPts val="0"/>
                        </a:spcAft>
                        <a:buNone/>
                      </a:pPr>
                      <a:r>
                        <a:rPr lang="en-GB"/>
                        <a:t>Trojan Downloader</a:t>
                      </a:r>
                      <a:endParaRPr/>
                    </a:p>
                  </a:txBody>
                  <a:tcPr marT="0" marB="0" marR="0" marL="0"/>
                </a:tc>
              </a:tr>
              <a:tr h="316475">
                <a:tc>
                  <a:txBody>
                    <a:bodyPr/>
                    <a:lstStyle/>
                    <a:p>
                      <a:pPr indent="0" lvl="0" marL="0" rtl="0" algn="ctr">
                        <a:spcBef>
                          <a:spcPts val="0"/>
                        </a:spcBef>
                        <a:spcAft>
                          <a:spcPts val="0"/>
                        </a:spcAft>
                        <a:buNone/>
                      </a:pPr>
                      <a:r>
                        <a:rPr lang="en-GB"/>
                        <a:t>Agent</a:t>
                      </a:r>
                      <a:endParaRPr/>
                    </a:p>
                  </a:txBody>
                  <a:tcPr marT="91425" marB="91425" marR="91425" marL="91425"/>
                </a:tc>
                <a:tc>
                  <a:txBody>
                    <a:bodyPr/>
                    <a:lstStyle/>
                    <a:p>
                      <a:pPr indent="0" lvl="0" marL="0" rtl="0" algn="ctr">
                        <a:spcBef>
                          <a:spcPts val="0"/>
                        </a:spcBef>
                        <a:spcAft>
                          <a:spcPts val="0"/>
                        </a:spcAft>
                        <a:buNone/>
                      </a:pPr>
                      <a:r>
                        <a:rPr lang="en-GB"/>
                        <a:t>Trojan</a:t>
                      </a:r>
                      <a:endParaRPr/>
                    </a:p>
                  </a:txBody>
                  <a:tcPr marT="91425" marB="91425" marR="91425" marL="91425"/>
                </a:tc>
              </a:tr>
              <a:tr h="316475">
                <a:tc>
                  <a:txBody>
                    <a:bodyPr/>
                    <a:lstStyle/>
                    <a:p>
                      <a:pPr indent="0" lvl="0" marL="0" rtl="0" algn="ctr">
                        <a:spcBef>
                          <a:spcPts val="0"/>
                        </a:spcBef>
                        <a:spcAft>
                          <a:spcPts val="0"/>
                        </a:spcAft>
                        <a:buNone/>
                      </a:pPr>
                      <a:r>
                        <a:rPr lang="en-GB"/>
                        <a:t>Alureon</a:t>
                      </a:r>
                      <a:endParaRPr/>
                    </a:p>
                  </a:txBody>
                  <a:tcPr marT="91425" marB="91425" marR="91425" marL="91425"/>
                </a:tc>
                <a:tc>
                  <a:txBody>
                    <a:bodyPr/>
                    <a:lstStyle/>
                    <a:p>
                      <a:pPr indent="0" lvl="0" marL="0" rtl="0" algn="ctr">
                        <a:spcBef>
                          <a:spcPts val="0"/>
                        </a:spcBef>
                        <a:spcAft>
                          <a:spcPts val="0"/>
                        </a:spcAft>
                        <a:buNone/>
                      </a:pPr>
                      <a:r>
                        <a:rPr lang="en-GB"/>
                        <a:t>Trojan</a:t>
                      </a:r>
                      <a:endParaRPr/>
                    </a:p>
                  </a:txBody>
                  <a:tcPr marT="91425" marB="91425" marR="91425" marL="91425"/>
                </a:tc>
              </a:tr>
              <a:tr h="316475">
                <a:tc>
                  <a:txBody>
                    <a:bodyPr/>
                    <a:lstStyle/>
                    <a:p>
                      <a:pPr indent="0" lvl="0" marL="0" rtl="0" algn="ctr">
                        <a:spcBef>
                          <a:spcPts val="0"/>
                        </a:spcBef>
                        <a:spcAft>
                          <a:spcPts val="0"/>
                        </a:spcAft>
                        <a:buNone/>
                      </a:pPr>
                      <a:r>
                        <a:rPr lang="en-GB"/>
                        <a:t>BHO</a:t>
                      </a:r>
                      <a:endParaRPr/>
                    </a:p>
                  </a:txBody>
                  <a:tcPr marT="91425" marB="91425" marR="91425" marL="91425"/>
                </a:tc>
                <a:tc>
                  <a:txBody>
                    <a:bodyPr/>
                    <a:lstStyle/>
                    <a:p>
                      <a:pPr indent="0" lvl="0" marL="0" rtl="0" algn="ctr">
                        <a:spcBef>
                          <a:spcPts val="0"/>
                        </a:spcBef>
                        <a:spcAft>
                          <a:spcPts val="0"/>
                        </a:spcAft>
                        <a:buNone/>
                      </a:pPr>
                      <a:r>
                        <a:rPr lang="en-GB"/>
                        <a:t>Trojan</a:t>
                      </a:r>
                      <a:endParaRPr/>
                    </a:p>
                  </a:txBody>
                  <a:tcPr marT="91425" marB="91425" marR="91425" marL="91425"/>
                </a:tc>
              </a:tr>
              <a:tr h="316475">
                <a:tc>
                  <a:txBody>
                    <a:bodyPr/>
                    <a:lstStyle/>
                    <a:p>
                      <a:pPr indent="0" lvl="0" marL="0" rtl="0" algn="ctr">
                        <a:spcBef>
                          <a:spcPts val="0"/>
                        </a:spcBef>
                        <a:spcAft>
                          <a:spcPts val="0"/>
                        </a:spcAft>
                        <a:buNone/>
                      </a:pPr>
                      <a:r>
                        <a:rPr lang="en-GB"/>
                        <a:t>CeeInject</a:t>
                      </a:r>
                      <a:endParaRPr/>
                    </a:p>
                  </a:txBody>
                  <a:tcPr marT="91425" marB="91425" marR="91425" marL="91425"/>
                </a:tc>
                <a:tc>
                  <a:txBody>
                    <a:bodyPr/>
                    <a:lstStyle/>
                    <a:p>
                      <a:pPr indent="0" lvl="0" marL="0" rtl="0" algn="ctr">
                        <a:spcBef>
                          <a:spcPts val="0"/>
                        </a:spcBef>
                        <a:spcAft>
                          <a:spcPts val="0"/>
                        </a:spcAft>
                        <a:buNone/>
                      </a:pPr>
                      <a:r>
                        <a:rPr lang="en-GB"/>
                        <a:t>VirTool</a:t>
                      </a:r>
                      <a:endParaRPr/>
                    </a:p>
                  </a:txBody>
                  <a:tcPr marT="91425" marB="91425" marR="91425" marL="91425"/>
                </a:tc>
              </a:tr>
              <a:tr h="316475">
                <a:tc>
                  <a:txBody>
                    <a:bodyPr/>
                    <a:lstStyle/>
                    <a:p>
                      <a:pPr indent="0" lvl="0" marL="0" rtl="0" algn="ctr">
                        <a:spcBef>
                          <a:spcPts val="0"/>
                        </a:spcBef>
                        <a:spcAft>
                          <a:spcPts val="0"/>
                        </a:spcAft>
                        <a:buNone/>
                      </a:pPr>
                      <a:r>
                        <a:rPr lang="en-GB"/>
                        <a:t>Cycbot</a:t>
                      </a:r>
                      <a:endParaRPr/>
                    </a:p>
                  </a:txBody>
                  <a:tcPr marT="91425" marB="91425" marR="91425" marL="91425"/>
                </a:tc>
                <a:tc>
                  <a:txBody>
                    <a:bodyPr/>
                    <a:lstStyle/>
                    <a:p>
                      <a:pPr indent="0" lvl="0" marL="0" rtl="0" algn="ctr">
                        <a:spcBef>
                          <a:spcPts val="0"/>
                        </a:spcBef>
                        <a:spcAft>
                          <a:spcPts val="0"/>
                        </a:spcAft>
                        <a:buNone/>
                      </a:pPr>
                      <a:r>
                        <a:rPr lang="en-GB"/>
                        <a:t>Backdoor</a:t>
                      </a:r>
                      <a:endParaRPr/>
                    </a:p>
                  </a:txBody>
                  <a:tcPr marT="91425" marB="91425" marR="91425" marL="91425"/>
                </a:tc>
              </a:tr>
              <a:tr h="316475">
                <a:tc>
                  <a:txBody>
                    <a:bodyPr/>
                    <a:lstStyle/>
                    <a:p>
                      <a:pPr indent="0" lvl="0" marL="0" rtl="0" algn="ctr">
                        <a:spcBef>
                          <a:spcPts val="0"/>
                        </a:spcBef>
                        <a:spcAft>
                          <a:spcPts val="0"/>
                        </a:spcAft>
                        <a:buNone/>
                      </a:pPr>
                      <a:r>
                        <a:rPr lang="en-GB"/>
                        <a:t>Delfinject</a:t>
                      </a:r>
                      <a:endParaRPr/>
                    </a:p>
                  </a:txBody>
                  <a:tcPr marT="91425" marB="91425" marR="91425" marL="91425"/>
                </a:tc>
                <a:tc>
                  <a:txBody>
                    <a:bodyPr/>
                    <a:lstStyle/>
                    <a:p>
                      <a:pPr indent="0" lvl="0" marL="0" rtl="0" algn="ctr">
                        <a:spcBef>
                          <a:spcPts val="0"/>
                        </a:spcBef>
                        <a:spcAft>
                          <a:spcPts val="0"/>
                        </a:spcAft>
                        <a:buNone/>
                      </a:pPr>
                      <a:r>
                        <a:rPr lang="en-GB"/>
                        <a:t>VirTool</a:t>
                      </a:r>
                      <a:endParaRPr/>
                    </a:p>
                  </a:txBody>
                  <a:tcPr marT="91425" marB="91425" marR="91425" marL="91425"/>
                </a:tc>
              </a:tr>
              <a:tr h="316475">
                <a:tc>
                  <a:txBody>
                    <a:bodyPr/>
                    <a:lstStyle/>
                    <a:p>
                      <a:pPr indent="0" lvl="0" marL="0" rtl="0" algn="ctr">
                        <a:spcBef>
                          <a:spcPts val="0"/>
                        </a:spcBef>
                        <a:spcAft>
                          <a:spcPts val="0"/>
                        </a:spcAft>
                        <a:buNone/>
                      </a:pPr>
                      <a:r>
                        <a:rPr lang="en-GB"/>
                        <a:t>HotBar</a:t>
                      </a:r>
                      <a:endParaRPr/>
                    </a:p>
                  </a:txBody>
                  <a:tcPr marT="91425" marB="91425" marR="91425" marL="91425"/>
                </a:tc>
                <a:tc>
                  <a:txBody>
                    <a:bodyPr/>
                    <a:lstStyle/>
                    <a:p>
                      <a:pPr indent="0" lvl="0" marL="0" rtl="0" algn="ctr">
                        <a:spcBef>
                          <a:spcPts val="0"/>
                        </a:spcBef>
                        <a:spcAft>
                          <a:spcPts val="0"/>
                        </a:spcAft>
                        <a:buNone/>
                      </a:pPr>
                      <a:r>
                        <a:rPr lang="en-GB"/>
                        <a:t>Adware</a:t>
                      </a:r>
                      <a:endParaRPr/>
                    </a:p>
                  </a:txBody>
                  <a:tcPr marT="91425" marB="91425" marR="91425" marL="91425"/>
                </a:tc>
              </a:tr>
            </a:tbl>
          </a:graphicData>
        </a:graphic>
      </p:graphicFrame>
      <p:graphicFrame>
        <p:nvGraphicFramePr>
          <p:cNvPr id="426" name="Google Shape;426;p30"/>
          <p:cNvGraphicFramePr/>
          <p:nvPr/>
        </p:nvGraphicFramePr>
        <p:xfrm>
          <a:off x="4804550" y="1246915"/>
          <a:ext cx="3000000" cy="3000000"/>
        </p:xfrm>
        <a:graphic>
          <a:graphicData uri="http://schemas.openxmlformats.org/drawingml/2006/table">
            <a:tbl>
              <a:tblPr>
                <a:noFill/>
                <a:tableStyleId>{5C772EF2-45FD-49EC-AA30-822B5FB8238B}</a:tableStyleId>
              </a:tblPr>
              <a:tblGrid>
                <a:gridCol w="1383950"/>
                <a:gridCol w="1383950"/>
              </a:tblGrid>
              <a:tr h="316475">
                <a:tc>
                  <a:txBody>
                    <a:bodyPr/>
                    <a:lstStyle/>
                    <a:p>
                      <a:pPr indent="0" lvl="0" marL="0" rtl="0" algn="ctr">
                        <a:spcBef>
                          <a:spcPts val="0"/>
                        </a:spcBef>
                        <a:spcAft>
                          <a:spcPts val="0"/>
                        </a:spcAft>
                        <a:buNone/>
                      </a:pPr>
                      <a:r>
                        <a:rPr b="1" lang="en-GB"/>
                        <a:t>Family </a:t>
                      </a:r>
                      <a:endParaRPr b="1"/>
                    </a:p>
                  </a:txBody>
                  <a:tcPr marT="91425" marB="91425" marR="91425" marL="91425"/>
                </a:tc>
                <a:tc>
                  <a:txBody>
                    <a:bodyPr/>
                    <a:lstStyle/>
                    <a:p>
                      <a:pPr indent="0" lvl="0" marL="0" rtl="0" algn="ctr">
                        <a:spcBef>
                          <a:spcPts val="0"/>
                        </a:spcBef>
                        <a:spcAft>
                          <a:spcPts val="0"/>
                        </a:spcAft>
                        <a:buNone/>
                      </a:pPr>
                      <a:r>
                        <a:rPr b="1" lang="en-GB"/>
                        <a:t>Type</a:t>
                      </a:r>
                      <a:endParaRPr b="1"/>
                    </a:p>
                  </a:txBody>
                  <a:tcPr marT="91425" marB="91425" marR="91425" marL="91425"/>
                </a:tc>
              </a:tr>
              <a:tr h="340850">
                <a:tc>
                  <a:txBody>
                    <a:bodyPr/>
                    <a:lstStyle/>
                    <a:p>
                      <a:pPr indent="0" lvl="0" marL="0" rtl="0" algn="ctr">
                        <a:spcBef>
                          <a:spcPts val="0"/>
                        </a:spcBef>
                        <a:spcAft>
                          <a:spcPts val="0"/>
                        </a:spcAft>
                        <a:buNone/>
                      </a:pPr>
                      <a:r>
                        <a:rPr lang="en-GB"/>
                        <a:t>Lolyda</a:t>
                      </a:r>
                      <a:endParaRPr/>
                    </a:p>
                  </a:txBody>
                  <a:tcPr marT="91425" marB="91425" marR="91425" marL="91425"/>
                </a:tc>
                <a:tc>
                  <a:txBody>
                    <a:bodyPr/>
                    <a:lstStyle/>
                    <a:p>
                      <a:pPr indent="0" lvl="0" marL="0" rtl="0" algn="ctr">
                        <a:spcBef>
                          <a:spcPts val="0"/>
                        </a:spcBef>
                        <a:spcAft>
                          <a:spcPts val="0"/>
                        </a:spcAft>
                        <a:buNone/>
                      </a:pPr>
                      <a:r>
                        <a:rPr lang="en-GB"/>
                        <a:t>Password Stealer</a:t>
                      </a:r>
                      <a:endParaRPr/>
                    </a:p>
                  </a:txBody>
                  <a:tcPr marT="0" marB="0" marR="0" marL="0"/>
                </a:tc>
              </a:tr>
              <a:tr h="316475">
                <a:tc>
                  <a:txBody>
                    <a:bodyPr/>
                    <a:lstStyle/>
                    <a:p>
                      <a:pPr indent="0" lvl="0" marL="0" rtl="0" algn="ctr">
                        <a:spcBef>
                          <a:spcPts val="0"/>
                        </a:spcBef>
                        <a:spcAft>
                          <a:spcPts val="0"/>
                        </a:spcAft>
                        <a:buNone/>
                      </a:pPr>
                      <a:r>
                        <a:rPr lang="en-GB"/>
                        <a:t>Obfuscator</a:t>
                      </a:r>
                      <a:endParaRPr/>
                    </a:p>
                  </a:txBody>
                  <a:tcPr marT="91425" marB="91425" marR="91425" marL="91425"/>
                </a:tc>
                <a:tc>
                  <a:txBody>
                    <a:bodyPr/>
                    <a:lstStyle/>
                    <a:p>
                      <a:pPr indent="0" lvl="0" marL="0" rtl="0" algn="ctr">
                        <a:spcBef>
                          <a:spcPts val="0"/>
                        </a:spcBef>
                        <a:spcAft>
                          <a:spcPts val="0"/>
                        </a:spcAft>
                        <a:buNone/>
                      </a:pPr>
                      <a:r>
                        <a:rPr lang="en-GB"/>
                        <a:t>VirTool</a:t>
                      </a:r>
                      <a:endParaRPr/>
                    </a:p>
                  </a:txBody>
                  <a:tcPr marT="91425" marB="91425" marR="91425" marL="91425"/>
                </a:tc>
              </a:tr>
              <a:tr h="316475">
                <a:tc>
                  <a:txBody>
                    <a:bodyPr/>
                    <a:lstStyle/>
                    <a:p>
                      <a:pPr indent="0" lvl="0" marL="0" rtl="0" algn="ctr">
                        <a:spcBef>
                          <a:spcPts val="0"/>
                        </a:spcBef>
                        <a:spcAft>
                          <a:spcPts val="0"/>
                        </a:spcAft>
                        <a:buNone/>
                      </a:pPr>
                      <a:r>
                        <a:rPr lang="en-GB"/>
                        <a:t>Online Games</a:t>
                      </a:r>
                      <a:endParaRPr/>
                    </a:p>
                  </a:txBody>
                  <a:tcPr marT="91425" marB="91425" marR="91425" marL="91425"/>
                </a:tc>
                <a:tc>
                  <a:txBody>
                    <a:bodyPr/>
                    <a:lstStyle/>
                    <a:p>
                      <a:pPr indent="0" lvl="0" marL="0" rtl="0" algn="ctr">
                        <a:spcBef>
                          <a:spcPts val="0"/>
                        </a:spcBef>
                        <a:spcAft>
                          <a:spcPts val="0"/>
                        </a:spcAft>
                        <a:buNone/>
                      </a:pPr>
                      <a:r>
                        <a:rPr lang="en-GB"/>
                        <a:t>Password Stealer</a:t>
                      </a:r>
                      <a:endParaRPr/>
                    </a:p>
                  </a:txBody>
                  <a:tcPr marT="91425" marB="91425" marR="91425" marL="91425"/>
                </a:tc>
              </a:tr>
              <a:tr h="316475">
                <a:tc>
                  <a:txBody>
                    <a:bodyPr/>
                    <a:lstStyle/>
                    <a:p>
                      <a:pPr indent="0" lvl="0" marL="0" rtl="0" algn="ctr">
                        <a:spcBef>
                          <a:spcPts val="0"/>
                        </a:spcBef>
                        <a:spcAft>
                          <a:spcPts val="0"/>
                        </a:spcAft>
                        <a:buNone/>
                      </a:pPr>
                      <a:r>
                        <a:rPr lang="en-GB"/>
                        <a:t>Rbot</a:t>
                      </a:r>
                      <a:endParaRPr/>
                    </a:p>
                  </a:txBody>
                  <a:tcPr marT="91425" marB="91425" marR="91425" marL="91425"/>
                </a:tc>
                <a:tc>
                  <a:txBody>
                    <a:bodyPr/>
                    <a:lstStyle/>
                    <a:p>
                      <a:pPr indent="0" lvl="0" marL="0" rtl="0" algn="ctr">
                        <a:spcBef>
                          <a:spcPts val="0"/>
                        </a:spcBef>
                        <a:spcAft>
                          <a:spcPts val="0"/>
                        </a:spcAft>
                        <a:buNone/>
                      </a:pPr>
                      <a:r>
                        <a:rPr lang="en-GB"/>
                        <a:t>Backdoor</a:t>
                      </a:r>
                      <a:endParaRPr/>
                    </a:p>
                  </a:txBody>
                  <a:tcPr marT="91425" marB="91425" marR="91425" marL="91425"/>
                </a:tc>
              </a:tr>
              <a:tr h="316475">
                <a:tc>
                  <a:txBody>
                    <a:bodyPr/>
                    <a:lstStyle/>
                    <a:p>
                      <a:pPr indent="0" lvl="0" marL="0" rtl="0" algn="ctr">
                        <a:spcBef>
                          <a:spcPts val="0"/>
                        </a:spcBef>
                        <a:spcAft>
                          <a:spcPts val="0"/>
                        </a:spcAft>
                        <a:buNone/>
                      </a:pPr>
                      <a:r>
                        <a:rPr lang="en-GB"/>
                        <a:t>StartPage</a:t>
                      </a:r>
                      <a:endParaRPr/>
                    </a:p>
                  </a:txBody>
                  <a:tcPr marT="91425" marB="91425" marR="91425" marL="91425"/>
                </a:tc>
                <a:tc>
                  <a:txBody>
                    <a:bodyPr/>
                    <a:lstStyle/>
                    <a:p>
                      <a:pPr indent="0" lvl="0" marL="0" rtl="0" algn="ctr">
                        <a:spcBef>
                          <a:spcPts val="0"/>
                        </a:spcBef>
                        <a:spcAft>
                          <a:spcPts val="0"/>
                        </a:spcAft>
                        <a:buNone/>
                      </a:pPr>
                      <a:r>
                        <a:rPr lang="en-GB"/>
                        <a:t>Trojan</a:t>
                      </a:r>
                      <a:endParaRPr/>
                    </a:p>
                  </a:txBody>
                  <a:tcPr marT="91425" marB="91425" marR="91425" marL="91425"/>
                </a:tc>
              </a:tr>
              <a:tr h="316475">
                <a:tc>
                  <a:txBody>
                    <a:bodyPr/>
                    <a:lstStyle/>
                    <a:p>
                      <a:pPr indent="0" lvl="0" marL="0" rtl="0" algn="ctr">
                        <a:spcBef>
                          <a:spcPts val="0"/>
                        </a:spcBef>
                        <a:spcAft>
                          <a:spcPts val="0"/>
                        </a:spcAft>
                        <a:buNone/>
                      </a:pPr>
                      <a:r>
                        <a:rPr lang="en-GB"/>
                        <a:t>Vobfus</a:t>
                      </a:r>
                      <a:endParaRPr/>
                    </a:p>
                  </a:txBody>
                  <a:tcPr marT="91425" marB="91425" marR="91425" marL="91425"/>
                </a:tc>
                <a:tc>
                  <a:txBody>
                    <a:bodyPr/>
                    <a:lstStyle/>
                    <a:p>
                      <a:pPr indent="0" lvl="0" marL="0" rtl="0" algn="ctr">
                        <a:spcBef>
                          <a:spcPts val="0"/>
                        </a:spcBef>
                        <a:spcAft>
                          <a:spcPts val="0"/>
                        </a:spcAft>
                        <a:buNone/>
                      </a:pPr>
                      <a:r>
                        <a:rPr lang="en-GB"/>
                        <a:t>Worm</a:t>
                      </a:r>
                      <a:endParaRPr/>
                    </a:p>
                  </a:txBody>
                  <a:tcPr marT="91425" marB="91425" marR="91425" marL="91425"/>
                </a:tc>
              </a:tr>
              <a:tr h="316475">
                <a:tc>
                  <a:txBody>
                    <a:bodyPr/>
                    <a:lstStyle/>
                    <a:p>
                      <a:pPr indent="0" lvl="0" marL="0" rtl="0" algn="ctr">
                        <a:spcBef>
                          <a:spcPts val="0"/>
                        </a:spcBef>
                        <a:spcAft>
                          <a:spcPts val="0"/>
                        </a:spcAft>
                        <a:buNone/>
                      </a:pPr>
                      <a:r>
                        <a:rPr lang="en-GB"/>
                        <a:t>Vundo</a:t>
                      </a:r>
                      <a:endParaRPr/>
                    </a:p>
                  </a:txBody>
                  <a:tcPr marT="91425" marB="91425" marR="91425" marL="91425"/>
                </a:tc>
                <a:tc>
                  <a:txBody>
                    <a:bodyPr/>
                    <a:lstStyle/>
                    <a:p>
                      <a:pPr indent="0" lvl="0" marL="0" rtl="0" algn="ctr">
                        <a:spcBef>
                          <a:spcPts val="0"/>
                        </a:spcBef>
                        <a:spcAft>
                          <a:spcPts val="0"/>
                        </a:spcAft>
                        <a:buNone/>
                      </a:pPr>
                      <a:r>
                        <a:rPr lang="en-GB"/>
                        <a:t>Trojan Downloader</a:t>
                      </a:r>
                      <a:endParaRPr/>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31"/>
          <p:cNvSpPr txBox="1"/>
          <p:nvPr>
            <p:ph type="title"/>
          </p:nvPr>
        </p:nvSpPr>
        <p:spPr>
          <a:xfrm>
            <a:off x="1303800" y="598575"/>
            <a:ext cx="7240800" cy="54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110">
                <a:latin typeface="Arial"/>
                <a:ea typeface="Arial"/>
                <a:cs typeface="Arial"/>
                <a:sym typeface="Arial"/>
              </a:rPr>
              <a:t>Conversion of Binary Executable to Gray-Scale Images</a:t>
            </a:r>
            <a:r>
              <a:rPr b="0" lang="en-GB" sz="2110">
                <a:latin typeface="Arial"/>
                <a:ea typeface="Arial"/>
                <a:cs typeface="Arial"/>
                <a:sym typeface="Arial"/>
              </a:rPr>
              <a:t>​</a:t>
            </a:r>
            <a:endParaRPr sz="1000"/>
          </a:p>
        </p:txBody>
      </p:sp>
      <p:sp>
        <p:nvSpPr>
          <p:cNvPr id="432" name="Google Shape;432;p31"/>
          <p:cNvSpPr txBox="1"/>
          <p:nvPr>
            <p:ph idx="1" type="body"/>
          </p:nvPr>
        </p:nvSpPr>
        <p:spPr>
          <a:xfrm>
            <a:off x="1415300" y="1396675"/>
            <a:ext cx="6753000" cy="14538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Convert the binary executables into the sequence of 8-bit vector (1 D pixel stream)</a:t>
            </a:r>
            <a:endParaRPr/>
          </a:p>
          <a:p>
            <a:pPr indent="-311150" lvl="0" marL="457200" rtl="0" algn="l">
              <a:spcBef>
                <a:spcPts val="0"/>
              </a:spcBef>
              <a:spcAft>
                <a:spcPts val="0"/>
              </a:spcAft>
              <a:buSzPts val="1300"/>
              <a:buChar char="●"/>
            </a:pPr>
            <a:r>
              <a:rPr lang="en-GB"/>
              <a:t>For converting into 2D images, the width was selected as 64 height was assigned dynamically.</a:t>
            </a:r>
            <a:endParaRPr/>
          </a:p>
          <a:p>
            <a:pPr indent="-311150" lvl="0" marL="457200" rtl="0" algn="l">
              <a:spcBef>
                <a:spcPts val="0"/>
              </a:spcBef>
              <a:spcAft>
                <a:spcPts val="0"/>
              </a:spcAft>
              <a:buSzPts val="1300"/>
              <a:buChar char="●"/>
            </a:pPr>
            <a:r>
              <a:rPr lang="en-GB"/>
              <a:t>The height is calculated as Length of the pixel stream / </a:t>
            </a:r>
            <a:r>
              <a:rPr lang="en-GB"/>
              <a:t>width.</a:t>
            </a:r>
            <a:endParaRPr/>
          </a:p>
          <a:p>
            <a:pPr indent="-311150" lvl="0" marL="457200" rtl="0" algn="l">
              <a:spcBef>
                <a:spcPts val="0"/>
              </a:spcBef>
              <a:spcAft>
                <a:spcPts val="0"/>
              </a:spcAft>
              <a:buSzPts val="1300"/>
              <a:buChar char="●"/>
            </a:pPr>
            <a:r>
              <a:rPr lang="en-GB"/>
              <a:t>Finally, the images were reshaped.</a:t>
            </a:r>
            <a:endParaRPr/>
          </a:p>
        </p:txBody>
      </p:sp>
      <p:pic>
        <p:nvPicPr>
          <p:cNvPr id="433" name="Google Shape;433;p31"/>
          <p:cNvPicPr preferRelativeResize="0"/>
          <p:nvPr/>
        </p:nvPicPr>
        <p:blipFill>
          <a:blip r:embed="rId3">
            <a:alphaModFix/>
          </a:blip>
          <a:stretch>
            <a:fillRect/>
          </a:stretch>
        </p:blipFill>
        <p:spPr>
          <a:xfrm>
            <a:off x="1243838" y="3010025"/>
            <a:ext cx="7360725" cy="1737150"/>
          </a:xfrm>
          <a:prstGeom prst="rect">
            <a:avLst/>
          </a:prstGeom>
          <a:noFill/>
          <a:ln cap="flat" cmpd="sng" w="9525">
            <a:solidFill>
              <a:srgbClr val="FF0000"/>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32"/>
          <p:cNvSpPr txBox="1"/>
          <p:nvPr>
            <p:ph type="title"/>
          </p:nvPr>
        </p:nvSpPr>
        <p:spPr>
          <a:xfrm>
            <a:off x="1303800" y="598575"/>
            <a:ext cx="7441800" cy="96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GB" sz="2220"/>
              <a:t>Deep Learning Model used to predict malware famil</a:t>
            </a:r>
            <a:r>
              <a:rPr lang="en-GB" sz="2220"/>
              <a:t>y</a:t>
            </a:r>
            <a:endParaRPr sz="2220"/>
          </a:p>
        </p:txBody>
      </p:sp>
      <p:sp>
        <p:nvSpPr>
          <p:cNvPr id="439" name="Google Shape;439;p32"/>
          <p:cNvSpPr txBox="1"/>
          <p:nvPr>
            <p:ph idx="1" type="body"/>
          </p:nvPr>
        </p:nvSpPr>
        <p:spPr>
          <a:xfrm>
            <a:off x="1303800" y="1234600"/>
            <a:ext cx="6191400" cy="3297000"/>
          </a:xfrm>
          <a:prstGeom prst="rect">
            <a:avLst/>
          </a:prstGeom>
        </p:spPr>
        <p:txBody>
          <a:bodyPr anchorCtr="0" anchor="t" bIns="91425" lIns="91425" spcFirstLastPara="1" rIns="91425" wrap="square" tIns="91425">
            <a:noAutofit/>
          </a:bodyPr>
          <a:lstStyle/>
          <a:p>
            <a:pPr indent="-292576" lvl="0" marL="457200" rtl="0" algn="l">
              <a:lnSpc>
                <a:spcPct val="150000"/>
              </a:lnSpc>
              <a:spcBef>
                <a:spcPts val="0"/>
              </a:spcBef>
              <a:spcAft>
                <a:spcPts val="0"/>
              </a:spcAft>
              <a:buClr>
                <a:srgbClr val="000000"/>
              </a:buClr>
              <a:buSzPts val="1008"/>
              <a:buFont typeface="Arial"/>
              <a:buChar char="●"/>
            </a:pPr>
            <a:r>
              <a:rPr b="1" lang="en-GB" sz="1185">
                <a:solidFill>
                  <a:srgbClr val="000000"/>
                </a:solidFill>
                <a:latin typeface="Arial"/>
                <a:ea typeface="Arial"/>
                <a:cs typeface="Arial"/>
                <a:sym typeface="Arial"/>
              </a:rPr>
              <a:t>VGG-19</a:t>
            </a:r>
            <a:r>
              <a:rPr lang="en-GB" sz="1185">
                <a:solidFill>
                  <a:srgbClr val="000000"/>
                </a:solidFill>
                <a:latin typeface="Arial"/>
                <a:ea typeface="Arial"/>
                <a:cs typeface="Arial"/>
                <a:sym typeface="Arial"/>
              </a:rPr>
              <a:t> is a 19-layer convolutional neural network that has been pre-trained on imagenet dataset containing more than 1e6</a:t>
            </a:r>
            <a:r>
              <a:rPr lang="en-GB" sz="913">
                <a:solidFill>
                  <a:srgbClr val="000000"/>
                </a:solidFill>
                <a:latin typeface="Arial"/>
                <a:ea typeface="Arial"/>
                <a:cs typeface="Arial"/>
                <a:sym typeface="Arial"/>
              </a:rPr>
              <a:t> </a:t>
            </a:r>
            <a:r>
              <a:rPr lang="en-GB" sz="1185">
                <a:solidFill>
                  <a:srgbClr val="000000"/>
                </a:solidFill>
                <a:latin typeface="Arial"/>
                <a:ea typeface="Arial"/>
                <a:cs typeface="Arial"/>
                <a:sym typeface="Arial"/>
              </a:rPr>
              <a:t>images. This architecture has performed well in many contests, and it has been generalized to a variety of image-based problems. Here, we use the </a:t>
            </a:r>
            <a:r>
              <a:rPr lang="en-GB" sz="1185">
                <a:solidFill>
                  <a:srgbClr val="000000"/>
                </a:solidFill>
                <a:latin typeface="Arial"/>
                <a:ea typeface="Arial"/>
                <a:cs typeface="Arial"/>
                <a:sym typeface="Arial"/>
              </a:rPr>
              <a:t>VGG19</a:t>
            </a:r>
            <a:r>
              <a:rPr lang="en-GB" sz="1185">
                <a:solidFill>
                  <a:srgbClr val="000000"/>
                </a:solidFill>
                <a:latin typeface="Arial"/>
                <a:ea typeface="Arial"/>
                <a:cs typeface="Arial"/>
                <a:sym typeface="Arial"/>
              </a:rPr>
              <a:t> architecture and pre-trained model as one of our two examples of transfer learning for image-based malware classification.</a:t>
            </a:r>
            <a:endParaRPr sz="1185">
              <a:solidFill>
                <a:srgbClr val="000000"/>
              </a:solidFill>
              <a:latin typeface="Arial"/>
              <a:ea typeface="Arial"/>
              <a:cs typeface="Arial"/>
              <a:sym typeface="Arial"/>
            </a:endParaRPr>
          </a:p>
          <a:p>
            <a:pPr indent="-303847" lvl="0" marL="457200" rtl="0" algn="l">
              <a:lnSpc>
                <a:spcPct val="150000"/>
              </a:lnSpc>
              <a:spcBef>
                <a:spcPts val="0"/>
              </a:spcBef>
              <a:spcAft>
                <a:spcPts val="0"/>
              </a:spcAft>
              <a:buClr>
                <a:srgbClr val="000000"/>
              </a:buClr>
              <a:buSzPts val="1185"/>
              <a:buFont typeface="Arial"/>
              <a:buChar char="●"/>
            </a:pPr>
            <a:r>
              <a:rPr lang="en-GB" sz="1185">
                <a:solidFill>
                  <a:srgbClr val="000000"/>
                </a:solidFill>
                <a:latin typeface="Arial"/>
                <a:ea typeface="Arial"/>
                <a:cs typeface="Arial"/>
                <a:sym typeface="Arial"/>
              </a:rPr>
              <a:t>Our dataset consists of executables files of 20 malware families of around 1000 samples in each family. Three of these malware families, namely, Winwebsec, Zeroaccess, and Zbot, are from the Malicia dataset, while the remaining 17 families are taken from the massive malware dataset</a:t>
            </a:r>
            <a:endParaRPr sz="1185">
              <a:solidFill>
                <a:srgbClr val="000000"/>
              </a:solidFill>
              <a:latin typeface="Arial"/>
              <a:ea typeface="Arial"/>
              <a:cs typeface="Arial"/>
              <a:sym typeface="Arial"/>
            </a:endParaRPr>
          </a:p>
          <a:p>
            <a:pPr indent="-303847" lvl="0" marL="457200" rtl="0" algn="l">
              <a:lnSpc>
                <a:spcPct val="150000"/>
              </a:lnSpc>
              <a:spcBef>
                <a:spcPts val="0"/>
              </a:spcBef>
              <a:spcAft>
                <a:spcPts val="0"/>
              </a:spcAft>
              <a:buClr>
                <a:srgbClr val="000000"/>
              </a:buClr>
              <a:buSzPts val="1185"/>
              <a:buFont typeface="Arial"/>
              <a:buChar char="●"/>
            </a:pPr>
            <a:r>
              <a:rPr lang="en-GB" sz="1185">
                <a:solidFill>
                  <a:srgbClr val="000000"/>
                </a:solidFill>
                <a:latin typeface="Arial"/>
                <a:ea typeface="Arial"/>
                <a:cs typeface="Arial"/>
                <a:sym typeface="Arial"/>
              </a:rPr>
              <a:t>We first converted all executable </a:t>
            </a:r>
            <a:r>
              <a:rPr lang="en-GB" sz="1185">
                <a:solidFill>
                  <a:srgbClr val="000000"/>
                </a:solidFill>
                <a:latin typeface="Arial"/>
                <a:ea typeface="Arial"/>
                <a:cs typeface="Arial"/>
                <a:sym typeface="Arial"/>
              </a:rPr>
              <a:t>files into binary images and then train VGG19 model to predict malware belonging to one of these families.</a:t>
            </a:r>
            <a:endParaRPr sz="1185">
              <a:solidFill>
                <a:srgbClr val="000000"/>
              </a:solidFill>
              <a:latin typeface="Arial"/>
              <a:ea typeface="Arial"/>
              <a:cs typeface="Arial"/>
              <a:sym typeface="Arial"/>
            </a:endParaRPr>
          </a:p>
          <a:p>
            <a:pPr indent="0" lvl="0" marL="0" rtl="0" algn="l">
              <a:lnSpc>
                <a:spcPct val="150000"/>
              </a:lnSpc>
              <a:spcBef>
                <a:spcPts val="1200"/>
              </a:spcBef>
              <a:spcAft>
                <a:spcPts val="1200"/>
              </a:spcAft>
              <a:buSzPts val="852"/>
              <a:buNone/>
            </a:pPr>
            <a:r>
              <a:t/>
            </a:r>
            <a:endParaRPr sz="1068">
              <a:solidFill>
                <a:srgbClr val="000000"/>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33"/>
          <p:cNvSpPr txBox="1"/>
          <p:nvPr>
            <p:ph type="title"/>
          </p:nvPr>
        </p:nvSpPr>
        <p:spPr>
          <a:xfrm>
            <a:off x="1303800" y="598575"/>
            <a:ext cx="6411600" cy="607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Implementation</a:t>
            </a:r>
            <a:endParaRPr/>
          </a:p>
        </p:txBody>
      </p:sp>
      <p:sp>
        <p:nvSpPr>
          <p:cNvPr id="445" name="Google Shape;445;p33"/>
          <p:cNvSpPr txBox="1"/>
          <p:nvPr>
            <p:ph idx="1" type="body"/>
          </p:nvPr>
        </p:nvSpPr>
        <p:spPr>
          <a:xfrm>
            <a:off x="1303800" y="1373000"/>
            <a:ext cx="7052700" cy="3158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We have deployed this DL model on wazuh server.</a:t>
            </a:r>
            <a:endParaRPr/>
          </a:p>
          <a:p>
            <a:pPr indent="-311150" lvl="0" marL="457200" rtl="0" algn="l">
              <a:spcBef>
                <a:spcPts val="0"/>
              </a:spcBef>
              <a:spcAft>
                <a:spcPts val="0"/>
              </a:spcAft>
              <a:buSzPts val="1300"/>
              <a:buChar char="●"/>
            </a:pPr>
            <a:r>
              <a:rPr lang="en-GB"/>
              <a:t>We first collected all the executables files </a:t>
            </a:r>
            <a:r>
              <a:rPr lang="en-GB"/>
              <a:t>from the external devices on wazuh server and using DL model we tried to predict the malware family.</a:t>
            </a:r>
            <a:endParaRPr/>
          </a:p>
          <a:p>
            <a:pPr indent="-311150" lvl="0" marL="457200" rtl="0" algn="l">
              <a:spcBef>
                <a:spcPts val="0"/>
              </a:spcBef>
              <a:spcAft>
                <a:spcPts val="0"/>
              </a:spcAft>
              <a:buSzPts val="1300"/>
              <a:buChar char="●"/>
            </a:pPr>
            <a:r>
              <a:rPr lang="en-GB"/>
              <a:t>After getting output we shown the predictions on Wazuh dashboard using simple custom decoder rules of the wazuh and added custom event to catch the logs from the file in order to show on the dashboard.</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34"/>
          <p:cNvSpPr txBox="1"/>
          <p:nvPr>
            <p:ph type="title"/>
          </p:nvPr>
        </p:nvSpPr>
        <p:spPr>
          <a:xfrm>
            <a:off x="1303800" y="598575"/>
            <a:ext cx="3312000" cy="628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Results</a:t>
            </a:r>
            <a:endParaRPr/>
          </a:p>
        </p:txBody>
      </p:sp>
      <p:sp>
        <p:nvSpPr>
          <p:cNvPr id="451" name="Google Shape;451;p34"/>
          <p:cNvSpPr txBox="1"/>
          <p:nvPr>
            <p:ph idx="1" type="body"/>
          </p:nvPr>
        </p:nvSpPr>
        <p:spPr>
          <a:xfrm>
            <a:off x="1303800" y="1540250"/>
            <a:ext cx="6042000" cy="29913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Training Accuracy - 97.44%</a:t>
            </a:r>
            <a:endParaRPr/>
          </a:p>
          <a:p>
            <a:pPr indent="-311150" lvl="0" marL="457200" rtl="0" algn="l">
              <a:spcBef>
                <a:spcPts val="0"/>
              </a:spcBef>
              <a:spcAft>
                <a:spcPts val="0"/>
              </a:spcAft>
              <a:buSzPts val="1300"/>
              <a:buChar char="●"/>
            </a:pPr>
            <a:r>
              <a:rPr lang="en-GB"/>
              <a:t>Testing Accuracy - 91.11%</a:t>
            </a:r>
            <a:endParaRPr/>
          </a:p>
        </p:txBody>
      </p:sp>
      <p:graphicFrame>
        <p:nvGraphicFramePr>
          <p:cNvPr id="452" name="Google Shape;452;p34"/>
          <p:cNvGraphicFramePr/>
          <p:nvPr/>
        </p:nvGraphicFramePr>
        <p:xfrm>
          <a:off x="4615800" y="1540250"/>
          <a:ext cx="3000000" cy="3000000"/>
        </p:xfrm>
        <a:graphic>
          <a:graphicData uri="http://schemas.openxmlformats.org/drawingml/2006/table">
            <a:tbl>
              <a:tblPr>
                <a:noFill/>
                <a:tableStyleId>{5C772EF2-45FD-49EC-AA30-822B5FB8238B}</a:tableStyleId>
              </a:tblPr>
              <a:tblGrid>
                <a:gridCol w="1512975"/>
                <a:gridCol w="1512975"/>
              </a:tblGrid>
              <a:tr h="242850">
                <a:tc gridSpan="2">
                  <a:txBody>
                    <a:bodyPr/>
                    <a:lstStyle/>
                    <a:p>
                      <a:pPr indent="0" lvl="0" marL="0" rtl="0" algn="ctr">
                        <a:spcBef>
                          <a:spcPts val="0"/>
                        </a:spcBef>
                        <a:spcAft>
                          <a:spcPts val="0"/>
                        </a:spcAft>
                        <a:buNone/>
                      </a:pPr>
                      <a:r>
                        <a:rPr lang="en-GB" sz="900"/>
                        <a:t>Hyperparameters</a:t>
                      </a:r>
                      <a:endParaRPr sz="900"/>
                    </a:p>
                  </a:txBody>
                  <a:tcPr marT="91425" marB="91425" marR="91425" marL="91425"/>
                </a:tc>
                <a:tc hMerge="1"/>
              </a:tr>
              <a:tr h="242850">
                <a:tc>
                  <a:txBody>
                    <a:bodyPr/>
                    <a:lstStyle/>
                    <a:p>
                      <a:pPr indent="0" lvl="0" marL="0" rtl="0" algn="ctr">
                        <a:spcBef>
                          <a:spcPts val="0"/>
                        </a:spcBef>
                        <a:spcAft>
                          <a:spcPts val="0"/>
                        </a:spcAft>
                        <a:buNone/>
                      </a:pPr>
                      <a:r>
                        <a:rPr lang="en-GB" sz="900"/>
                        <a:t>Epochs</a:t>
                      </a:r>
                      <a:endParaRPr sz="900"/>
                    </a:p>
                  </a:txBody>
                  <a:tcPr marT="91425" marB="91425" marR="91425" marL="91425"/>
                </a:tc>
                <a:tc>
                  <a:txBody>
                    <a:bodyPr/>
                    <a:lstStyle/>
                    <a:p>
                      <a:pPr indent="0" lvl="0" marL="0" rtl="0" algn="ctr">
                        <a:spcBef>
                          <a:spcPts val="0"/>
                        </a:spcBef>
                        <a:spcAft>
                          <a:spcPts val="0"/>
                        </a:spcAft>
                        <a:buNone/>
                      </a:pPr>
                      <a:r>
                        <a:rPr lang="en-GB" sz="900"/>
                        <a:t>20</a:t>
                      </a:r>
                      <a:endParaRPr sz="900"/>
                    </a:p>
                  </a:txBody>
                  <a:tcPr marT="91425" marB="91425" marR="91425" marL="91425"/>
                </a:tc>
              </a:tr>
              <a:tr h="242850">
                <a:tc>
                  <a:txBody>
                    <a:bodyPr/>
                    <a:lstStyle/>
                    <a:p>
                      <a:pPr indent="0" lvl="0" marL="0" rtl="0" algn="ctr">
                        <a:spcBef>
                          <a:spcPts val="0"/>
                        </a:spcBef>
                        <a:spcAft>
                          <a:spcPts val="0"/>
                        </a:spcAft>
                        <a:buNone/>
                      </a:pPr>
                      <a:r>
                        <a:rPr lang="en-GB" sz="900"/>
                        <a:t>Batch Size</a:t>
                      </a:r>
                      <a:endParaRPr sz="900"/>
                    </a:p>
                  </a:txBody>
                  <a:tcPr marT="91425" marB="91425" marR="91425" marL="91425"/>
                </a:tc>
                <a:tc>
                  <a:txBody>
                    <a:bodyPr/>
                    <a:lstStyle/>
                    <a:p>
                      <a:pPr indent="0" lvl="0" marL="0" rtl="0" algn="ctr">
                        <a:spcBef>
                          <a:spcPts val="0"/>
                        </a:spcBef>
                        <a:spcAft>
                          <a:spcPts val="0"/>
                        </a:spcAft>
                        <a:buNone/>
                      </a:pPr>
                      <a:r>
                        <a:rPr lang="en-GB" sz="900"/>
                        <a:t>32</a:t>
                      </a:r>
                      <a:endParaRPr sz="900"/>
                    </a:p>
                  </a:txBody>
                  <a:tcPr marT="91425" marB="91425" marR="91425" marL="91425"/>
                </a:tc>
              </a:tr>
              <a:tr h="242850">
                <a:tc>
                  <a:txBody>
                    <a:bodyPr/>
                    <a:lstStyle/>
                    <a:p>
                      <a:pPr indent="0" lvl="0" marL="0" rtl="0" algn="ctr">
                        <a:spcBef>
                          <a:spcPts val="0"/>
                        </a:spcBef>
                        <a:spcAft>
                          <a:spcPts val="0"/>
                        </a:spcAft>
                        <a:buNone/>
                      </a:pPr>
                      <a:r>
                        <a:rPr lang="en-GB" sz="900"/>
                        <a:t>Loss</a:t>
                      </a:r>
                      <a:endParaRPr sz="900"/>
                    </a:p>
                  </a:txBody>
                  <a:tcPr marT="91425" marB="91425" marR="91425" marL="91425"/>
                </a:tc>
                <a:tc>
                  <a:txBody>
                    <a:bodyPr/>
                    <a:lstStyle/>
                    <a:p>
                      <a:pPr indent="0" lvl="0" marL="0" rtl="0" algn="ctr">
                        <a:spcBef>
                          <a:spcPts val="0"/>
                        </a:spcBef>
                        <a:spcAft>
                          <a:spcPts val="0"/>
                        </a:spcAft>
                        <a:buNone/>
                      </a:pPr>
                      <a:r>
                        <a:rPr lang="en-GB" sz="900"/>
                        <a:t>CrossEntropyLoss</a:t>
                      </a:r>
                      <a:endParaRPr sz="900"/>
                    </a:p>
                  </a:txBody>
                  <a:tcPr marT="91425" marB="91425" marR="91425" marL="91425"/>
                </a:tc>
              </a:tr>
              <a:tr h="242850">
                <a:tc>
                  <a:txBody>
                    <a:bodyPr/>
                    <a:lstStyle/>
                    <a:p>
                      <a:pPr indent="0" lvl="0" marL="0" rtl="0" algn="ctr">
                        <a:spcBef>
                          <a:spcPts val="0"/>
                        </a:spcBef>
                        <a:spcAft>
                          <a:spcPts val="0"/>
                        </a:spcAft>
                        <a:buNone/>
                      </a:pPr>
                      <a:r>
                        <a:rPr lang="en-GB" sz="900"/>
                        <a:t>Optimizer</a:t>
                      </a:r>
                      <a:endParaRPr sz="900"/>
                    </a:p>
                  </a:txBody>
                  <a:tcPr marT="91425" marB="91425" marR="91425" marL="91425"/>
                </a:tc>
                <a:tc>
                  <a:txBody>
                    <a:bodyPr/>
                    <a:lstStyle/>
                    <a:p>
                      <a:pPr indent="0" lvl="0" marL="0" rtl="0" algn="ctr">
                        <a:spcBef>
                          <a:spcPts val="0"/>
                        </a:spcBef>
                        <a:spcAft>
                          <a:spcPts val="0"/>
                        </a:spcAft>
                        <a:buNone/>
                      </a:pPr>
                      <a:r>
                        <a:rPr lang="en-GB" sz="900"/>
                        <a:t>Adam</a:t>
                      </a:r>
                      <a:endParaRPr sz="900"/>
                    </a:p>
                  </a:txBody>
                  <a:tcPr marT="91425" marB="91425" marR="91425" marL="91425"/>
                </a:tc>
              </a:tr>
              <a:tr h="242850">
                <a:tc>
                  <a:txBody>
                    <a:bodyPr/>
                    <a:lstStyle/>
                    <a:p>
                      <a:pPr indent="0" lvl="0" marL="0" rtl="0" algn="ctr">
                        <a:spcBef>
                          <a:spcPts val="0"/>
                        </a:spcBef>
                        <a:spcAft>
                          <a:spcPts val="0"/>
                        </a:spcAft>
                        <a:buNone/>
                      </a:pPr>
                      <a:r>
                        <a:rPr lang="en-GB" sz="900"/>
                        <a:t>Learning rate</a:t>
                      </a:r>
                      <a:endParaRPr sz="900"/>
                    </a:p>
                  </a:txBody>
                  <a:tcPr marT="91425" marB="91425" marR="91425" marL="91425"/>
                </a:tc>
                <a:tc>
                  <a:txBody>
                    <a:bodyPr/>
                    <a:lstStyle/>
                    <a:p>
                      <a:pPr indent="0" lvl="0" marL="0" rtl="0" algn="ctr">
                        <a:spcBef>
                          <a:spcPts val="0"/>
                        </a:spcBef>
                        <a:spcAft>
                          <a:spcPts val="0"/>
                        </a:spcAft>
                        <a:buNone/>
                      </a:pPr>
                      <a:r>
                        <a:rPr lang="en-GB" sz="900"/>
                        <a:t>0.0001</a:t>
                      </a:r>
                      <a:endParaRPr sz="900"/>
                    </a:p>
                  </a:txBody>
                  <a:tcPr marT="91425" marB="91425" marR="91425" marL="91425"/>
                </a:tc>
              </a:tr>
              <a:tr h="242850">
                <a:tc>
                  <a:txBody>
                    <a:bodyPr/>
                    <a:lstStyle/>
                    <a:p>
                      <a:pPr indent="0" lvl="0" marL="0" rtl="0" algn="ctr">
                        <a:spcBef>
                          <a:spcPts val="0"/>
                        </a:spcBef>
                        <a:spcAft>
                          <a:spcPts val="0"/>
                        </a:spcAft>
                        <a:buNone/>
                      </a:pPr>
                      <a:r>
                        <a:rPr lang="en-GB" sz="900"/>
                        <a:t>Num. of classes</a:t>
                      </a:r>
                      <a:endParaRPr sz="900"/>
                    </a:p>
                  </a:txBody>
                  <a:tcPr marT="91425" marB="91425" marR="91425" marL="91425"/>
                </a:tc>
                <a:tc>
                  <a:txBody>
                    <a:bodyPr/>
                    <a:lstStyle/>
                    <a:p>
                      <a:pPr indent="0" lvl="0" marL="0" rtl="0" algn="ctr">
                        <a:spcBef>
                          <a:spcPts val="0"/>
                        </a:spcBef>
                        <a:spcAft>
                          <a:spcPts val="0"/>
                        </a:spcAft>
                        <a:buNone/>
                      </a:pPr>
                      <a:r>
                        <a:rPr lang="en-GB" sz="900"/>
                        <a:t>20</a:t>
                      </a:r>
                      <a:endParaRPr sz="900"/>
                    </a:p>
                  </a:txBody>
                  <a:tcPr marT="91425" marB="91425" marR="91425" marL="914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35"/>
          <p:cNvSpPr txBox="1"/>
          <p:nvPr>
            <p:ph type="title"/>
          </p:nvPr>
        </p:nvSpPr>
        <p:spPr>
          <a:xfrm>
            <a:off x="1303800" y="598575"/>
            <a:ext cx="3312000" cy="537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Results</a:t>
            </a:r>
            <a:endParaRPr/>
          </a:p>
        </p:txBody>
      </p:sp>
      <p:pic>
        <p:nvPicPr>
          <p:cNvPr id="458" name="Google Shape;458;p35"/>
          <p:cNvPicPr preferRelativeResize="0"/>
          <p:nvPr/>
        </p:nvPicPr>
        <p:blipFill>
          <a:blip r:embed="rId3">
            <a:alphaModFix/>
          </a:blip>
          <a:stretch>
            <a:fillRect/>
          </a:stretch>
        </p:blipFill>
        <p:spPr>
          <a:xfrm>
            <a:off x="1609950" y="1348125"/>
            <a:ext cx="1813050" cy="1813050"/>
          </a:xfrm>
          <a:prstGeom prst="rect">
            <a:avLst/>
          </a:prstGeom>
          <a:noFill/>
          <a:ln>
            <a:noFill/>
          </a:ln>
        </p:spPr>
      </p:pic>
      <p:pic>
        <p:nvPicPr>
          <p:cNvPr id="459" name="Google Shape;459;p35"/>
          <p:cNvPicPr preferRelativeResize="0"/>
          <p:nvPr/>
        </p:nvPicPr>
        <p:blipFill>
          <a:blip r:embed="rId4">
            <a:alphaModFix/>
          </a:blip>
          <a:stretch>
            <a:fillRect/>
          </a:stretch>
        </p:blipFill>
        <p:spPr>
          <a:xfrm>
            <a:off x="1609950" y="3161175"/>
            <a:ext cx="1813050" cy="1813050"/>
          </a:xfrm>
          <a:prstGeom prst="rect">
            <a:avLst/>
          </a:prstGeom>
          <a:noFill/>
          <a:ln>
            <a:noFill/>
          </a:ln>
        </p:spPr>
      </p:pic>
      <p:pic>
        <p:nvPicPr>
          <p:cNvPr id="460" name="Google Shape;460;p35"/>
          <p:cNvPicPr preferRelativeResize="0"/>
          <p:nvPr/>
        </p:nvPicPr>
        <p:blipFill>
          <a:blip r:embed="rId5">
            <a:alphaModFix/>
          </a:blip>
          <a:stretch>
            <a:fillRect/>
          </a:stretch>
        </p:blipFill>
        <p:spPr>
          <a:xfrm>
            <a:off x="4328025" y="778550"/>
            <a:ext cx="4195675" cy="4195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18"/>
          <p:cNvSpPr txBox="1"/>
          <p:nvPr>
            <p:ph type="title"/>
          </p:nvPr>
        </p:nvSpPr>
        <p:spPr>
          <a:xfrm>
            <a:off x="291475" y="351875"/>
            <a:ext cx="7038900" cy="3816900"/>
          </a:xfrm>
          <a:prstGeom prst="rect">
            <a:avLst/>
          </a:prstGeom>
        </p:spPr>
        <p:txBody>
          <a:bodyPr anchorCtr="0" anchor="t" bIns="91425" lIns="91425" spcFirstLastPara="1" rIns="91425" wrap="square" tIns="91425">
            <a:normAutofit/>
          </a:bodyPr>
          <a:lstStyle/>
          <a:p>
            <a:pPr indent="457200" lvl="0" marL="457200" rtl="0" algn="l">
              <a:spcBef>
                <a:spcPts val="0"/>
              </a:spcBef>
              <a:spcAft>
                <a:spcPts val="0"/>
              </a:spcAft>
              <a:buNone/>
            </a:pPr>
            <a:r>
              <a:rPr lang="en-GB"/>
              <a:t>Team Name - </a:t>
            </a:r>
            <a:r>
              <a:rPr lang="en-GB"/>
              <a:t>Cyborg Droid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Team Members </a:t>
            </a:r>
            <a:endParaRPr/>
          </a:p>
          <a:p>
            <a:pPr indent="-349250" lvl="0" marL="457200" rtl="0" algn="l">
              <a:spcBef>
                <a:spcPts val="0"/>
              </a:spcBef>
              <a:spcAft>
                <a:spcPts val="0"/>
              </a:spcAft>
              <a:buSzPts val="1900"/>
              <a:buAutoNum type="arabicPeriod"/>
            </a:pPr>
            <a:r>
              <a:rPr lang="en-GB" sz="1900"/>
              <a:t>Sumit Patel ( 21211404 )</a:t>
            </a:r>
            <a:endParaRPr sz="1900"/>
          </a:p>
          <a:p>
            <a:pPr indent="-349250" lvl="0" marL="457200" rtl="0" algn="l">
              <a:spcBef>
                <a:spcPts val="0"/>
              </a:spcBef>
              <a:spcAft>
                <a:spcPts val="0"/>
              </a:spcAft>
              <a:buSzPts val="1900"/>
              <a:buAutoNum type="arabicPeriod"/>
            </a:pPr>
            <a:r>
              <a:rPr lang="en-GB" sz="1900"/>
              <a:t>Rahul Kumar ( 21111069 )</a:t>
            </a:r>
            <a:endParaRPr sz="1900"/>
          </a:p>
          <a:p>
            <a:pPr indent="-349250" lvl="0" marL="457200" rtl="0" algn="l">
              <a:spcBef>
                <a:spcPts val="0"/>
              </a:spcBef>
              <a:spcAft>
                <a:spcPts val="0"/>
              </a:spcAft>
              <a:buSzPts val="1900"/>
              <a:buAutoNum type="arabicPeriod"/>
            </a:pPr>
            <a:r>
              <a:rPr lang="en-GB" sz="1900"/>
              <a:t>Ashankur Tripathi ( 20111076 )</a:t>
            </a:r>
            <a:endParaRPr sz="1900"/>
          </a:p>
          <a:p>
            <a:pPr indent="-349250" lvl="0" marL="457200" rtl="0" algn="l">
              <a:spcBef>
                <a:spcPts val="0"/>
              </a:spcBef>
              <a:spcAft>
                <a:spcPts val="0"/>
              </a:spcAft>
              <a:buSzPts val="1900"/>
              <a:buAutoNum type="arabicPeriod"/>
            </a:pPr>
            <a:r>
              <a:rPr lang="en-GB" sz="1900"/>
              <a:t>Mandar Bapat ( 190475 )</a:t>
            </a:r>
            <a:endParaRPr sz="1900"/>
          </a:p>
          <a:p>
            <a:pPr indent="-349250" lvl="0" marL="457200" rtl="0" algn="l">
              <a:spcBef>
                <a:spcPts val="0"/>
              </a:spcBef>
              <a:spcAft>
                <a:spcPts val="0"/>
              </a:spcAft>
              <a:buSzPts val="1900"/>
              <a:buAutoNum type="arabicPeriod"/>
            </a:pPr>
            <a:r>
              <a:rPr lang="en-GB" sz="1900"/>
              <a:t>Harishchandra patidar ( 21111029 )   </a:t>
            </a:r>
            <a:endParaRPr sz="1900"/>
          </a:p>
          <a:p>
            <a:pPr indent="-349250" lvl="0" marL="457200" rtl="0" algn="l">
              <a:spcBef>
                <a:spcPts val="0"/>
              </a:spcBef>
              <a:spcAft>
                <a:spcPts val="0"/>
              </a:spcAft>
              <a:buSzPts val="1900"/>
              <a:buAutoNum type="arabicPeriod"/>
            </a:pPr>
            <a:r>
              <a:rPr lang="en-GB" sz="1900"/>
              <a:t>Sandeep Saket ( 21111055 )</a:t>
            </a:r>
            <a:endParaRPr sz="1900"/>
          </a:p>
          <a:p>
            <a:pPr indent="0" lvl="0" marL="0" rtl="0" algn="l">
              <a:spcBef>
                <a:spcPts val="0"/>
              </a:spcBef>
              <a:spcAft>
                <a:spcPts val="0"/>
              </a:spcAft>
              <a:buNone/>
            </a:pPr>
            <a:r>
              <a:t/>
            </a:r>
            <a:endParaRPr/>
          </a:p>
        </p:txBody>
      </p:sp>
      <p:sp>
        <p:nvSpPr>
          <p:cNvPr id="343" name="Google Shape;343;p18"/>
          <p:cNvSpPr txBox="1"/>
          <p:nvPr/>
        </p:nvSpPr>
        <p:spPr>
          <a:xfrm>
            <a:off x="1294298" y="37250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extLst>
                    <a:ext uri="{A12FA001-AC4F-418D-AE19-62706E023703}">
                      <ahyp:hlinkClr val="tx"/>
                    </a:ext>
                  </a:extLst>
                </a:hlinkClick>
              </a:rPr>
              <a:t>Cycle diagram</a:t>
            </a:r>
            <a:endParaRPr sz="1800">
              <a:solidFill>
                <a:srgbClr val="CACACA"/>
              </a:solidFill>
              <a:latin typeface="Average"/>
              <a:ea typeface="Average"/>
              <a:cs typeface="Average"/>
              <a:sym typeface="Average"/>
            </a:endParaRPr>
          </a:p>
        </p:txBody>
      </p:sp>
      <p:sp>
        <p:nvSpPr>
          <p:cNvPr id="344" name="Google Shape;344;p18"/>
          <p:cNvSpPr txBox="1"/>
          <p:nvPr/>
        </p:nvSpPr>
        <p:spPr>
          <a:xfrm>
            <a:off x="4443276"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extLst>
                    <a:ext uri="{A12FA001-AC4F-418D-AE19-62706E023703}">
                      <ahyp:hlinkClr val="tx"/>
                    </a:ext>
                  </a:extLst>
                </a:hlinkClick>
              </a:rPr>
              <a:t>Introducing: Lorem ipsum</a:t>
            </a:r>
            <a:endParaRPr sz="1800">
              <a:solidFill>
                <a:srgbClr val="CACACA"/>
              </a:solidFill>
              <a:latin typeface="Average"/>
              <a:ea typeface="Average"/>
              <a:cs typeface="Average"/>
              <a:sym typeface="Average"/>
            </a:endParaRPr>
          </a:p>
        </p:txBody>
      </p:sp>
      <p:sp>
        <p:nvSpPr>
          <p:cNvPr id="345" name="Google Shape;345;p18"/>
          <p:cNvSpPr txBox="1"/>
          <p:nvPr/>
        </p:nvSpPr>
        <p:spPr>
          <a:xfrm>
            <a:off x="4443276" y="37250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extLst>
                    <a:ext uri="{A12FA001-AC4F-418D-AE19-62706E023703}">
                      <ahyp:hlinkClr val="tx"/>
                    </a:ext>
                  </a:extLst>
                </a:hlinkClick>
              </a:rPr>
              <a:t>Project timeline</a:t>
            </a:r>
            <a:endParaRPr>
              <a:solidFill>
                <a:srgbClr val="CACACA"/>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36"/>
          <p:cNvSpPr txBox="1"/>
          <p:nvPr>
            <p:ph type="title"/>
          </p:nvPr>
        </p:nvSpPr>
        <p:spPr>
          <a:xfrm>
            <a:off x="1303800" y="598575"/>
            <a:ext cx="6850500" cy="68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Conclusion</a:t>
            </a:r>
            <a:endParaRPr/>
          </a:p>
        </p:txBody>
      </p:sp>
      <p:sp>
        <p:nvSpPr>
          <p:cNvPr id="466" name="Google Shape;466;p36"/>
          <p:cNvSpPr txBox="1"/>
          <p:nvPr>
            <p:ph idx="1" type="body"/>
          </p:nvPr>
        </p:nvSpPr>
        <p:spPr>
          <a:xfrm>
            <a:off x="1303800" y="1386925"/>
            <a:ext cx="6620400" cy="3144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Using this approach, we can </a:t>
            </a:r>
            <a:r>
              <a:rPr lang="en-GB"/>
              <a:t>monitor</a:t>
            </a:r>
            <a:r>
              <a:rPr lang="en-GB"/>
              <a:t> all external devices to detect if there’s any malicious executables present in the whole system or not.</a:t>
            </a:r>
            <a:endParaRPr/>
          </a:p>
          <a:p>
            <a:pPr indent="-311150" lvl="0" marL="457200" rtl="0" algn="l">
              <a:spcBef>
                <a:spcPts val="0"/>
              </a:spcBef>
              <a:spcAft>
                <a:spcPts val="0"/>
              </a:spcAft>
              <a:buSzPts val="1300"/>
              <a:buChar char="●"/>
            </a:pPr>
            <a:r>
              <a:rPr lang="en-GB"/>
              <a:t>Within few seconds model is able to detect malware if size of executable is small otherwise it depends on executables size.</a:t>
            </a:r>
            <a:endParaRPr/>
          </a:p>
          <a:p>
            <a:pPr indent="-311150" lvl="0" marL="457200" rtl="0" algn="l">
              <a:spcBef>
                <a:spcPts val="0"/>
              </a:spcBef>
              <a:spcAft>
                <a:spcPts val="0"/>
              </a:spcAft>
              <a:buSzPts val="1300"/>
              <a:buChar char="●"/>
            </a:pPr>
            <a:r>
              <a:rPr lang="en-GB"/>
              <a:t>Based on alert generated on wazuh, we could take an appropriate action.</a:t>
            </a:r>
            <a:endParaRPr/>
          </a:p>
          <a:p>
            <a:pPr indent="-311150" lvl="0" marL="457200" rtl="0" algn="l">
              <a:spcBef>
                <a:spcPts val="0"/>
              </a:spcBef>
              <a:spcAft>
                <a:spcPts val="0"/>
              </a:spcAft>
              <a:buSzPts val="1300"/>
              <a:buChar char="●"/>
            </a:pPr>
            <a:r>
              <a:rPr lang="en-GB"/>
              <a:t>One </a:t>
            </a:r>
            <a:r>
              <a:rPr lang="en-GB"/>
              <a:t>limitation is that we have considered only 20 malware families so the model will be able to predict within these 20 families.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37"/>
          <p:cNvSpPr txBox="1"/>
          <p:nvPr>
            <p:ph type="title"/>
          </p:nvPr>
        </p:nvSpPr>
        <p:spPr>
          <a:xfrm>
            <a:off x="1303800" y="598575"/>
            <a:ext cx="6850500" cy="68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Demo Video</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38"/>
          <p:cNvSpPr txBox="1"/>
          <p:nvPr>
            <p:ph type="title"/>
          </p:nvPr>
        </p:nvSpPr>
        <p:spPr>
          <a:xfrm>
            <a:off x="1303800" y="598575"/>
            <a:ext cx="6899400" cy="69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Future Work</a:t>
            </a:r>
            <a:endParaRPr/>
          </a:p>
        </p:txBody>
      </p:sp>
      <p:sp>
        <p:nvSpPr>
          <p:cNvPr id="477" name="Google Shape;477;p38"/>
          <p:cNvSpPr txBox="1"/>
          <p:nvPr>
            <p:ph idx="1" type="body"/>
          </p:nvPr>
        </p:nvSpPr>
        <p:spPr>
          <a:xfrm>
            <a:off x="1303800" y="1296375"/>
            <a:ext cx="6808800" cy="3235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We can apply few shots learning approach when there are limited malware datasets available.</a:t>
            </a:r>
            <a:endParaRPr/>
          </a:p>
          <a:p>
            <a:pPr indent="-311150" lvl="0" marL="457200" rtl="0" algn="l">
              <a:spcBef>
                <a:spcPts val="0"/>
              </a:spcBef>
              <a:spcAft>
                <a:spcPts val="0"/>
              </a:spcAft>
              <a:buSzPts val="1300"/>
              <a:buChar char="●"/>
            </a:pPr>
            <a:r>
              <a:rPr lang="en-GB"/>
              <a:t>Since there’s no single way to extract images from executables, so in that case model needs to adapt the domain when there’s a shift in the datasets i.e out of distributions data. We can apply Meta-Learning approach to consider multiple distributions data and make a robust model that works on all distributions data.</a:t>
            </a:r>
            <a:endParaRPr/>
          </a:p>
          <a:p>
            <a:pPr indent="-311150" lvl="0" marL="457200" rtl="0" algn="l">
              <a:spcBef>
                <a:spcPts val="0"/>
              </a:spcBef>
              <a:spcAft>
                <a:spcPts val="0"/>
              </a:spcAft>
              <a:buSzPts val="1300"/>
              <a:buChar char="●"/>
            </a:pPr>
            <a:r>
              <a:rPr lang="en-GB" sz="1200">
                <a:solidFill>
                  <a:srgbClr val="24292F"/>
                </a:solidFill>
                <a:highlight>
                  <a:srgbClr val="FFFFFF"/>
                </a:highlight>
                <a:latin typeface="Arial"/>
                <a:ea typeface="Arial"/>
                <a:cs typeface="Arial"/>
                <a:sym typeface="Arial"/>
              </a:rPr>
              <a:t>We can also design a few joint BERT models for cybersecurity named entity recognition of the logs where task is to identify entities with specific meanings in the text, including names of malware, locations, organizations, specific terms related with cybersecurity, etc.</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39"/>
          <p:cNvSpPr txBox="1"/>
          <p:nvPr>
            <p:ph type="title"/>
          </p:nvPr>
        </p:nvSpPr>
        <p:spPr>
          <a:xfrm>
            <a:off x="645300" y="1833775"/>
            <a:ext cx="3063300" cy="69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Thank you!</a:t>
            </a:r>
            <a:endParaRPr/>
          </a:p>
        </p:txBody>
      </p:sp>
      <p:grpSp>
        <p:nvGrpSpPr>
          <p:cNvPr id="483" name="Google Shape;483;p39"/>
          <p:cNvGrpSpPr/>
          <p:nvPr/>
        </p:nvGrpSpPr>
        <p:grpSpPr>
          <a:xfrm>
            <a:off x="4066820" y="1553491"/>
            <a:ext cx="3159984" cy="2439109"/>
            <a:chOff x="3553042" y="1657806"/>
            <a:chExt cx="3461100" cy="2671532"/>
          </a:xfrm>
        </p:grpSpPr>
        <p:sp>
          <p:nvSpPr>
            <p:cNvPr id="484" name="Google Shape;484;p39"/>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9"/>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9"/>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9"/>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9"/>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9"/>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9"/>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9"/>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92" name="Google Shape;492;p39"/>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493" name="Google Shape;493;p39"/>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 name="Google Shape;494;p39"/>
          <p:cNvGrpSpPr/>
          <p:nvPr/>
        </p:nvGrpSpPr>
        <p:grpSpPr>
          <a:xfrm>
            <a:off x="6762480" y="2546254"/>
            <a:ext cx="1024386" cy="1522884"/>
            <a:chOff x="6505573" y="2745170"/>
            <a:chExt cx="1122000" cy="1668000"/>
          </a:xfrm>
        </p:grpSpPr>
        <p:sp>
          <p:nvSpPr>
            <p:cNvPr id="495" name="Google Shape;495;p39"/>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9"/>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9"/>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9"/>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99" name="Google Shape;499;p39"/>
          <p:cNvPicPr preferRelativeResize="0"/>
          <p:nvPr/>
        </p:nvPicPr>
        <p:blipFill rotWithShape="1">
          <a:blip r:embed="rId4">
            <a:alphaModFix/>
          </a:blip>
          <a:srcRect b="16020" l="53168" r="26238" t="53058"/>
          <a:stretch/>
        </p:blipFill>
        <p:spPr>
          <a:xfrm>
            <a:off x="6762097" y="2613771"/>
            <a:ext cx="1024200" cy="1333200"/>
          </a:xfrm>
          <a:prstGeom prst="rect">
            <a:avLst/>
          </a:prstGeom>
          <a:noFill/>
          <a:ln>
            <a:noFill/>
          </a:ln>
        </p:spPr>
      </p:pic>
      <p:sp>
        <p:nvSpPr>
          <p:cNvPr id="500" name="Google Shape;500;p39"/>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1" name="Google Shape;501;p39"/>
          <p:cNvGrpSpPr/>
          <p:nvPr/>
        </p:nvGrpSpPr>
        <p:grpSpPr>
          <a:xfrm>
            <a:off x="6405845" y="3121897"/>
            <a:ext cx="520684" cy="1036470"/>
            <a:chOff x="9543736" y="4486132"/>
            <a:chExt cx="570300" cy="1135235"/>
          </a:xfrm>
        </p:grpSpPr>
        <p:sp>
          <p:nvSpPr>
            <p:cNvPr id="502" name="Google Shape;502;p39"/>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9"/>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9"/>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9"/>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06" name="Google Shape;506;p39"/>
          <p:cNvPicPr preferRelativeResize="0"/>
          <p:nvPr/>
        </p:nvPicPr>
        <p:blipFill rotWithShape="1">
          <a:blip r:embed="rId5">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507" name="Google Shape;507;p39"/>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 name="Google Shape;508;p39"/>
          <p:cNvGrpSpPr/>
          <p:nvPr/>
        </p:nvGrpSpPr>
        <p:grpSpPr>
          <a:xfrm>
            <a:off x="7564804" y="3443361"/>
            <a:ext cx="455496" cy="692277"/>
            <a:chOff x="7384375" y="3728000"/>
            <a:chExt cx="498900" cy="758244"/>
          </a:xfrm>
        </p:grpSpPr>
        <p:sp>
          <p:nvSpPr>
            <p:cNvPr id="509" name="Google Shape;509;p39"/>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9"/>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9"/>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9"/>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 name="Google Shape;513;p39"/>
          <p:cNvGrpSpPr/>
          <p:nvPr/>
        </p:nvGrpSpPr>
        <p:grpSpPr>
          <a:xfrm>
            <a:off x="7564836" y="3561758"/>
            <a:ext cx="478081" cy="462776"/>
            <a:chOff x="7384385" y="3857442"/>
            <a:chExt cx="523637" cy="506874"/>
          </a:xfrm>
        </p:grpSpPr>
        <p:sp>
          <p:nvSpPr>
            <p:cNvPr id="514" name="Google Shape;514;p39"/>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 name="Google Shape;515;p39"/>
            <p:cNvGrpSpPr/>
            <p:nvPr/>
          </p:nvGrpSpPr>
          <p:grpSpPr>
            <a:xfrm>
              <a:off x="7384385" y="3857442"/>
              <a:ext cx="523637" cy="498900"/>
              <a:chOff x="7384385" y="3857442"/>
              <a:chExt cx="523637" cy="498900"/>
            </a:xfrm>
          </p:grpSpPr>
          <p:sp>
            <p:nvSpPr>
              <p:cNvPr id="516" name="Google Shape;516;p39"/>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9"/>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518" name="Google Shape;518;p39"/>
          <p:cNvPicPr preferRelativeResize="0"/>
          <p:nvPr/>
        </p:nvPicPr>
        <p:blipFill rotWithShape="1">
          <a:blip r:embed="rId6">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519" name="Google Shape;519;p39"/>
          <p:cNvGrpSpPr/>
          <p:nvPr/>
        </p:nvGrpSpPr>
        <p:grpSpPr>
          <a:xfrm>
            <a:off x="8110843" y="3443361"/>
            <a:ext cx="435785" cy="692277"/>
            <a:chOff x="7982421" y="3727763"/>
            <a:chExt cx="477311" cy="758244"/>
          </a:xfrm>
        </p:grpSpPr>
        <p:sp>
          <p:nvSpPr>
            <p:cNvPr id="520" name="Google Shape;520;p39"/>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9"/>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9"/>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9"/>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9"/>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9"/>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9"/>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9"/>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28" name="Google Shape;528;p39"/>
          <p:cNvPicPr preferRelativeResize="0"/>
          <p:nvPr/>
        </p:nvPicPr>
        <p:blipFill rotWithShape="1">
          <a:blip r:embed="rId7">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19"/>
          <p:cNvSpPr txBox="1"/>
          <p:nvPr>
            <p:ph type="title"/>
          </p:nvPr>
        </p:nvSpPr>
        <p:spPr>
          <a:xfrm>
            <a:off x="1303800" y="598575"/>
            <a:ext cx="7030500" cy="628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Overview</a:t>
            </a:r>
            <a:endParaRPr/>
          </a:p>
        </p:txBody>
      </p:sp>
      <p:sp>
        <p:nvSpPr>
          <p:cNvPr id="351" name="Google Shape;351;p19"/>
          <p:cNvSpPr txBox="1"/>
          <p:nvPr>
            <p:ph idx="1" type="body"/>
          </p:nvPr>
        </p:nvSpPr>
        <p:spPr>
          <a:xfrm>
            <a:off x="1303800" y="1226625"/>
            <a:ext cx="7030500" cy="330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600">
                <a:solidFill>
                  <a:srgbClr val="000000"/>
                </a:solidFill>
                <a:highlight>
                  <a:srgbClr val="FFFFFF"/>
                </a:highlight>
                <a:latin typeface="Arial"/>
                <a:ea typeface="Arial"/>
                <a:cs typeface="Arial"/>
                <a:sym typeface="Arial"/>
              </a:rPr>
              <a:t>In today’s world as cyber threats are becoming more sophisticated, real-time monitoring and security analysis are needed for fast threat detection and remediation. It has become very important to make the devices connected to internet safe and secure from the malware and viruses. The devices we use in our day to day life like laptops, phones, desktop computers etc are always connected to internet,so they are always susceptible to an attack from malware, which can infect our host systems and we can lose our important information.</a:t>
            </a:r>
            <a:endParaRPr sz="1600">
              <a:solidFill>
                <a:srgbClr val="000000"/>
              </a:solidFill>
              <a:highlight>
                <a:srgbClr val="FFFFFF"/>
              </a:highlight>
              <a:latin typeface="Arial"/>
              <a:ea typeface="Arial"/>
              <a:cs typeface="Arial"/>
              <a:sym typeface="Arial"/>
            </a:endParaRPr>
          </a:p>
          <a:p>
            <a:pPr indent="0" lvl="0" marL="0" rtl="0" algn="l">
              <a:spcBef>
                <a:spcPts val="1200"/>
              </a:spcBef>
              <a:spcAft>
                <a:spcPts val="1200"/>
              </a:spcAft>
              <a:buNone/>
            </a:pPr>
            <a:r>
              <a:rPr lang="en-GB" sz="1600">
                <a:solidFill>
                  <a:srgbClr val="000000"/>
                </a:solidFill>
                <a:highlight>
                  <a:srgbClr val="FFFFFF"/>
                </a:highlight>
                <a:latin typeface="Arial"/>
                <a:ea typeface="Arial"/>
                <a:cs typeface="Arial"/>
                <a:sym typeface="Arial"/>
              </a:rPr>
              <a:t>So in this project we tried to use open-source tool </a:t>
            </a:r>
            <a:r>
              <a:rPr b="1" lang="en-GB" sz="1600">
                <a:solidFill>
                  <a:srgbClr val="000000"/>
                </a:solidFill>
                <a:highlight>
                  <a:srgbClr val="FFFFFF"/>
                </a:highlight>
                <a:latin typeface="Arial"/>
                <a:ea typeface="Arial"/>
                <a:cs typeface="Arial"/>
                <a:sym typeface="Arial"/>
              </a:rPr>
              <a:t>Wazuh</a:t>
            </a:r>
            <a:r>
              <a:rPr lang="en-GB" sz="1600">
                <a:solidFill>
                  <a:srgbClr val="000000"/>
                </a:solidFill>
                <a:highlight>
                  <a:srgbClr val="FFFFFF"/>
                </a:highlight>
                <a:latin typeface="Arial"/>
                <a:ea typeface="Arial"/>
                <a:cs typeface="Arial"/>
                <a:sym typeface="Arial"/>
              </a:rPr>
              <a:t> in order to detect and prevent from such malwares that can affect our systems.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0"/>
          <p:cNvSpPr txBox="1"/>
          <p:nvPr>
            <p:ph type="title"/>
          </p:nvPr>
        </p:nvSpPr>
        <p:spPr>
          <a:xfrm>
            <a:off x="1303800" y="598575"/>
            <a:ext cx="7030500" cy="628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Understanding the problem</a:t>
            </a:r>
            <a:endParaRPr/>
          </a:p>
        </p:txBody>
      </p:sp>
      <p:sp>
        <p:nvSpPr>
          <p:cNvPr id="357" name="Google Shape;357;p20"/>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358" name="Google Shape;358;p20"/>
          <p:cNvSpPr txBox="1"/>
          <p:nvPr>
            <p:ph idx="1" type="body"/>
          </p:nvPr>
        </p:nvSpPr>
        <p:spPr>
          <a:xfrm>
            <a:off x="1372650" y="1398600"/>
            <a:ext cx="7631100" cy="35832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Clr>
                <a:srgbClr val="000000"/>
              </a:buClr>
              <a:buSzPts val="1900"/>
              <a:buFont typeface="Arial"/>
              <a:buChar char="●"/>
            </a:pPr>
            <a:r>
              <a:rPr lang="en-GB" sz="1900">
                <a:solidFill>
                  <a:srgbClr val="000000"/>
                </a:solidFill>
                <a:highlight>
                  <a:srgbClr val="FFFFFF"/>
                </a:highlight>
                <a:latin typeface="Arial"/>
                <a:ea typeface="Arial"/>
                <a:cs typeface="Arial"/>
                <a:sym typeface="Arial"/>
              </a:rPr>
              <a:t>Wazuh can easily collect logs from the devices in which wazuh agent </a:t>
            </a:r>
            <a:r>
              <a:rPr lang="en-GB" sz="1900">
                <a:solidFill>
                  <a:srgbClr val="000000"/>
                </a:solidFill>
                <a:highlight>
                  <a:srgbClr val="FFFFFF"/>
                </a:highlight>
                <a:latin typeface="Arial"/>
                <a:ea typeface="Arial"/>
                <a:cs typeface="Arial"/>
                <a:sym typeface="Arial"/>
              </a:rPr>
              <a:t>can</a:t>
            </a:r>
            <a:r>
              <a:rPr lang="en-GB" sz="1900">
                <a:solidFill>
                  <a:srgbClr val="000000"/>
                </a:solidFill>
                <a:highlight>
                  <a:srgbClr val="FFFFFF"/>
                </a:highlight>
                <a:latin typeface="Arial"/>
                <a:ea typeface="Arial"/>
                <a:cs typeface="Arial"/>
                <a:sym typeface="Arial"/>
              </a:rPr>
              <a:t> be installed, but in this we have tried to collect logs from the devices like </a:t>
            </a:r>
            <a:r>
              <a:rPr lang="en-GB" sz="1900">
                <a:solidFill>
                  <a:srgbClr val="000000"/>
                </a:solidFill>
                <a:highlight>
                  <a:srgbClr val="FFFFFF"/>
                </a:highlight>
                <a:latin typeface="Arial"/>
                <a:ea typeface="Arial"/>
                <a:cs typeface="Arial"/>
                <a:sym typeface="Arial"/>
              </a:rPr>
              <a:t>pen drive, </a:t>
            </a:r>
            <a:r>
              <a:rPr lang="en-GB" sz="1900">
                <a:solidFill>
                  <a:srgbClr val="000000"/>
                </a:solidFill>
                <a:highlight>
                  <a:srgbClr val="FFFFFF"/>
                </a:highlight>
                <a:latin typeface="Arial"/>
                <a:ea typeface="Arial"/>
                <a:cs typeface="Arial"/>
                <a:sym typeface="Arial"/>
              </a:rPr>
              <a:t>android devices,  and IoT devices in which wazuh-agent </a:t>
            </a:r>
            <a:r>
              <a:rPr lang="en-GB" sz="1900">
                <a:solidFill>
                  <a:srgbClr val="000000"/>
                </a:solidFill>
                <a:highlight>
                  <a:srgbClr val="FFFFFF"/>
                </a:highlight>
                <a:latin typeface="Arial"/>
                <a:ea typeface="Arial"/>
                <a:cs typeface="Arial"/>
                <a:sym typeface="Arial"/>
              </a:rPr>
              <a:t>cannot</a:t>
            </a:r>
            <a:r>
              <a:rPr lang="en-GB" sz="1900">
                <a:solidFill>
                  <a:srgbClr val="000000"/>
                </a:solidFill>
                <a:highlight>
                  <a:srgbClr val="FFFFFF"/>
                </a:highlight>
                <a:latin typeface="Arial"/>
                <a:ea typeface="Arial"/>
                <a:cs typeface="Arial"/>
                <a:sym typeface="Arial"/>
              </a:rPr>
              <a:t> be installed.</a:t>
            </a:r>
            <a:endParaRPr sz="1900">
              <a:solidFill>
                <a:srgbClr val="000000"/>
              </a:solidFill>
              <a:highlight>
                <a:srgbClr val="FFFFFF"/>
              </a:highlight>
              <a:latin typeface="Arial"/>
              <a:ea typeface="Arial"/>
              <a:cs typeface="Arial"/>
              <a:sym typeface="Arial"/>
            </a:endParaRPr>
          </a:p>
          <a:p>
            <a:pPr indent="-349250" lvl="0" marL="457200" rtl="0" algn="l">
              <a:spcBef>
                <a:spcPts val="0"/>
              </a:spcBef>
              <a:spcAft>
                <a:spcPts val="0"/>
              </a:spcAft>
              <a:buClr>
                <a:srgbClr val="000000"/>
              </a:buClr>
              <a:buSzPts val="1900"/>
              <a:buFont typeface="Arial"/>
              <a:buChar char="●"/>
            </a:pPr>
            <a:r>
              <a:rPr lang="en-GB" sz="1900">
                <a:solidFill>
                  <a:srgbClr val="000000"/>
                </a:solidFill>
                <a:highlight>
                  <a:srgbClr val="FFFFFF"/>
                </a:highlight>
                <a:latin typeface="Arial"/>
                <a:ea typeface="Arial"/>
                <a:cs typeface="Arial"/>
                <a:sym typeface="Arial"/>
              </a:rPr>
              <a:t>We have collected those logs and build DL model to detect the malware from executables files if it contains and classify them in different classes.</a:t>
            </a:r>
            <a:endParaRPr sz="1900">
              <a:solidFill>
                <a:srgbClr val="000000"/>
              </a:solidFill>
              <a:highlight>
                <a:srgbClr val="FFFFFF"/>
              </a:highlight>
              <a:latin typeface="Arial"/>
              <a:ea typeface="Arial"/>
              <a:cs typeface="Arial"/>
              <a:sym typeface="Arial"/>
            </a:endParaRPr>
          </a:p>
          <a:p>
            <a:pPr indent="-349250" lvl="0" marL="457200" rtl="0" algn="l">
              <a:spcBef>
                <a:spcPts val="0"/>
              </a:spcBef>
              <a:spcAft>
                <a:spcPts val="0"/>
              </a:spcAft>
              <a:buClr>
                <a:srgbClr val="000000"/>
              </a:buClr>
              <a:buSzPts val="1900"/>
              <a:buFont typeface="Arial"/>
              <a:buChar char="●"/>
            </a:pPr>
            <a:r>
              <a:rPr lang="en-GB" sz="1900">
                <a:solidFill>
                  <a:srgbClr val="000000"/>
                </a:solidFill>
                <a:highlight>
                  <a:srgbClr val="FFFFFF"/>
                </a:highlight>
                <a:latin typeface="Arial"/>
                <a:ea typeface="Arial"/>
                <a:cs typeface="Arial"/>
                <a:sym typeface="Arial"/>
              </a:rPr>
              <a:t>We have shown the alerts based on the results obtained from our model in wazuh dashboard with help of custom decoders for wazuh.</a:t>
            </a:r>
            <a:endParaRPr sz="1900">
              <a:solidFill>
                <a:srgbClr val="000000"/>
              </a:solidFill>
              <a:highlight>
                <a:srgbClr val="FFFFFF"/>
              </a:highlight>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21"/>
          <p:cNvSpPr txBox="1"/>
          <p:nvPr>
            <p:ph type="title"/>
          </p:nvPr>
        </p:nvSpPr>
        <p:spPr>
          <a:xfrm>
            <a:off x="1303800" y="598575"/>
            <a:ext cx="7030500" cy="628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Tools and Technologies </a:t>
            </a:r>
            <a:endParaRPr/>
          </a:p>
        </p:txBody>
      </p:sp>
      <p:sp>
        <p:nvSpPr>
          <p:cNvPr id="364" name="Google Shape;364;p21"/>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365" name="Google Shape;365;p21"/>
          <p:cNvSpPr txBox="1"/>
          <p:nvPr>
            <p:ph idx="1" type="body"/>
          </p:nvPr>
        </p:nvSpPr>
        <p:spPr>
          <a:xfrm>
            <a:off x="1258500" y="1226775"/>
            <a:ext cx="7745100" cy="3448800"/>
          </a:xfrm>
          <a:prstGeom prst="rect">
            <a:avLst/>
          </a:prstGeom>
        </p:spPr>
        <p:txBody>
          <a:bodyPr anchorCtr="0" anchor="t" bIns="91425" lIns="91425" spcFirstLastPara="1" rIns="91425" wrap="square" tIns="91425">
            <a:normAutofit fontScale="25000" lnSpcReduction="20000"/>
          </a:bodyPr>
          <a:lstStyle/>
          <a:p>
            <a:pPr indent="-351119" lvl="0" marL="457200" rtl="0" algn="l">
              <a:spcBef>
                <a:spcPts val="0"/>
              </a:spcBef>
              <a:spcAft>
                <a:spcPts val="0"/>
              </a:spcAft>
              <a:buClr>
                <a:srgbClr val="000000"/>
              </a:buClr>
              <a:buSzPct val="100000"/>
              <a:buFont typeface="Arial"/>
              <a:buAutoNum type="arabicPeriod"/>
            </a:pPr>
            <a:r>
              <a:rPr b="1" i="1" lang="en-GB" sz="7717">
                <a:solidFill>
                  <a:srgbClr val="000000"/>
                </a:solidFill>
                <a:highlight>
                  <a:srgbClr val="FFFFFF"/>
                </a:highlight>
                <a:latin typeface="Arial"/>
                <a:ea typeface="Arial"/>
                <a:cs typeface="Arial"/>
                <a:sym typeface="Arial"/>
              </a:rPr>
              <a:t>Wazuh Manager</a:t>
            </a:r>
            <a:r>
              <a:rPr lang="en-GB" sz="7717">
                <a:solidFill>
                  <a:srgbClr val="000000"/>
                </a:solidFill>
                <a:highlight>
                  <a:srgbClr val="FFFFFF"/>
                </a:highlight>
                <a:latin typeface="Arial"/>
                <a:ea typeface="Arial"/>
                <a:cs typeface="Arial"/>
                <a:sym typeface="Arial"/>
              </a:rPr>
              <a:t> </a:t>
            </a:r>
            <a:endParaRPr sz="7717">
              <a:solidFill>
                <a:srgbClr val="000000"/>
              </a:solidFill>
              <a:highlight>
                <a:srgbClr val="FFFFFF"/>
              </a:highlight>
              <a:latin typeface="Arial"/>
              <a:ea typeface="Arial"/>
              <a:cs typeface="Arial"/>
              <a:sym typeface="Arial"/>
            </a:endParaRPr>
          </a:p>
          <a:p>
            <a:pPr indent="0" lvl="0" marL="457200" rtl="0" algn="l">
              <a:spcBef>
                <a:spcPts val="0"/>
              </a:spcBef>
              <a:spcAft>
                <a:spcPts val="0"/>
              </a:spcAft>
              <a:buNone/>
            </a:pPr>
            <a:r>
              <a:rPr lang="en-GB" sz="6517">
                <a:solidFill>
                  <a:srgbClr val="000000"/>
                </a:solidFill>
                <a:highlight>
                  <a:srgbClr val="FFFFFF"/>
                </a:highlight>
                <a:latin typeface="Arial"/>
                <a:ea typeface="Arial"/>
                <a:cs typeface="Arial"/>
                <a:sym typeface="Arial"/>
              </a:rPr>
              <a:t>To analyze and collect logs from different hosts.</a:t>
            </a:r>
            <a:endParaRPr sz="6517">
              <a:solidFill>
                <a:srgbClr val="000000"/>
              </a:solidFill>
              <a:highlight>
                <a:srgbClr val="FFFFFF"/>
              </a:highlight>
              <a:latin typeface="Arial"/>
              <a:ea typeface="Arial"/>
              <a:cs typeface="Arial"/>
              <a:sym typeface="Arial"/>
            </a:endParaRPr>
          </a:p>
          <a:p>
            <a:pPr indent="0" lvl="0" marL="457200" rtl="0" algn="l">
              <a:spcBef>
                <a:spcPts val="0"/>
              </a:spcBef>
              <a:spcAft>
                <a:spcPts val="0"/>
              </a:spcAft>
              <a:buNone/>
            </a:pPr>
            <a:r>
              <a:t/>
            </a:r>
            <a:endParaRPr sz="6517">
              <a:solidFill>
                <a:srgbClr val="000000"/>
              </a:solidFill>
              <a:highlight>
                <a:srgbClr val="FFFFFF"/>
              </a:highlight>
              <a:latin typeface="Arial"/>
              <a:ea typeface="Arial"/>
              <a:cs typeface="Arial"/>
              <a:sym typeface="Arial"/>
            </a:endParaRPr>
          </a:p>
          <a:p>
            <a:pPr indent="-351119" lvl="0" marL="457200" rtl="0" algn="l">
              <a:spcBef>
                <a:spcPts val="0"/>
              </a:spcBef>
              <a:spcAft>
                <a:spcPts val="0"/>
              </a:spcAft>
              <a:buClr>
                <a:srgbClr val="000000"/>
              </a:buClr>
              <a:buSzPct val="100000"/>
              <a:buFont typeface="Arial"/>
              <a:buAutoNum type="arabicPeriod"/>
            </a:pPr>
            <a:r>
              <a:rPr b="1" i="1" lang="en-GB" sz="7717">
                <a:solidFill>
                  <a:srgbClr val="000000"/>
                </a:solidFill>
                <a:highlight>
                  <a:srgbClr val="FFFFFF"/>
                </a:highlight>
                <a:latin typeface="Arial"/>
                <a:ea typeface="Arial"/>
                <a:cs typeface="Arial"/>
                <a:sym typeface="Arial"/>
              </a:rPr>
              <a:t>Wazuh Agents</a:t>
            </a:r>
            <a:r>
              <a:rPr lang="en-GB" sz="7717">
                <a:solidFill>
                  <a:srgbClr val="000000"/>
                </a:solidFill>
                <a:highlight>
                  <a:srgbClr val="FFFFFF"/>
                </a:highlight>
                <a:latin typeface="Arial"/>
                <a:ea typeface="Arial"/>
                <a:cs typeface="Arial"/>
                <a:sym typeface="Arial"/>
              </a:rPr>
              <a:t> - </a:t>
            </a:r>
            <a:endParaRPr sz="7717">
              <a:solidFill>
                <a:srgbClr val="000000"/>
              </a:solidFill>
              <a:highlight>
                <a:srgbClr val="FFFFFF"/>
              </a:highlight>
              <a:latin typeface="Arial"/>
              <a:ea typeface="Arial"/>
              <a:cs typeface="Arial"/>
              <a:sym typeface="Arial"/>
            </a:endParaRPr>
          </a:p>
          <a:p>
            <a:pPr indent="0" lvl="0" marL="457200" rtl="0" algn="l">
              <a:spcBef>
                <a:spcPts val="0"/>
              </a:spcBef>
              <a:spcAft>
                <a:spcPts val="0"/>
              </a:spcAft>
              <a:buNone/>
            </a:pPr>
            <a:r>
              <a:rPr lang="en-GB" sz="6517">
                <a:solidFill>
                  <a:srgbClr val="000000"/>
                </a:solidFill>
                <a:highlight>
                  <a:srgbClr val="FFFFFF"/>
                </a:highlight>
                <a:latin typeface="Arial"/>
                <a:ea typeface="Arial"/>
                <a:cs typeface="Arial"/>
                <a:sym typeface="Arial"/>
              </a:rPr>
              <a:t>To collect logs from the devices.</a:t>
            </a:r>
            <a:endParaRPr sz="6517">
              <a:solidFill>
                <a:srgbClr val="000000"/>
              </a:solidFill>
              <a:highlight>
                <a:srgbClr val="FFFFFF"/>
              </a:highlight>
              <a:latin typeface="Arial"/>
              <a:ea typeface="Arial"/>
              <a:cs typeface="Arial"/>
              <a:sym typeface="Arial"/>
            </a:endParaRPr>
          </a:p>
          <a:p>
            <a:pPr indent="0" lvl="0" marL="457200" rtl="0" algn="l">
              <a:spcBef>
                <a:spcPts val="0"/>
              </a:spcBef>
              <a:spcAft>
                <a:spcPts val="0"/>
              </a:spcAft>
              <a:buNone/>
            </a:pPr>
            <a:r>
              <a:t/>
            </a:r>
            <a:endParaRPr sz="6517">
              <a:solidFill>
                <a:srgbClr val="000000"/>
              </a:solidFill>
              <a:highlight>
                <a:srgbClr val="FFFFFF"/>
              </a:highlight>
              <a:latin typeface="Arial"/>
              <a:ea typeface="Arial"/>
              <a:cs typeface="Arial"/>
              <a:sym typeface="Arial"/>
            </a:endParaRPr>
          </a:p>
          <a:p>
            <a:pPr indent="-351119" lvl="0" marL="457200" rtl="0" algn="l">
              <a:spcBef>
                <a:spcPts val="0"/>
              </a:spcBef>
              <a:spcAft>
                <a:spcPts val="0"/>
              </a:spcAft>
              <a:buClr>
                <a:srgbClr val="000000"/>
              </a:buClr>
              <a:buSzPct val="100000"/>
              <a:buFont typeface="Arial"/>
              <a:buAutoNum type="arabicPeriod"/>
            </a:pPr>
            <a:r>
              <a:rPr b="1" i="1" lang="en-GB" sz="7717">
                <a:solidFill>
                  <a:srgbClr val="000000"/>
                </a:solidFill>
                <a:highlight>
                  <a:srgbClr val="FFFFFF"/>
                </a:highlight>
                <a:latin typeface="Arial"/>
                <a:ea typeface="Arial"/>
                <a:cs typeface="Arial"/>
                <a:sym typeface="Arial"/>
              </a:rPr>
              <a:t>Python Programming language</a:t>
            </a:r>
            <a:r>
              <a:rPr lang="en-GB" sz="7717">
                <a:solidFill>
                  <a:srgbClr val="000000"/>
                </a:solidFill>
                <a:highlight>
                  <a:srgbClr val="FFFFFF"/>
                </a:highlight>
                <a:latin typeface="Arial"/>
                <a:ea typeface="Arial"/>
                <a:cs typeface="Arial"/>
                <a:sym typeface="Arial"/>
              </a:rPr>
              <a:t> - </a:t>
            </a:r>
            <a:endParaRPr sz="7717">
              <a:solidFill>
                <a:srgbClr val="000000"/>
              </a:solidFill>
              <a:highlight>
                <a:srgbClr val="FFFFFF"/>
              </a:highlight>
              <a:latin typeface="Arial"/>
              <a:ea typeface="Arial"/>
              <a:cs typeface="Arial"/>
              <a:sym typeface="Arial"/>
            </a:endParaRPr>
          </a:p>
          <a:p>
            <a:pPr indent="0" lvl="0" marL="457200" rtl="0" algn="l">
              <a:spcBef>
                <a:spcPts val="0"/>
              </a:spcBef>
              <a:spcAft>
                <a:spcPts val="0"/>
              </a:spcAft>
              <a:buNone/>
            </a:pPr>
            <a:r>
              <a:rPr lang="en-GB" sz="6517">
                <a:solidFill>
                  <a:srgbClr val="000000"/>
                </a:solidFill>
                <a:highlight>
                  <a:srgbClr val="FFFFFF"/>
                </a:highlight>
                <a:latin typeface="Arial"/>
                <a:ea typeface="Arial"/>
                <a:cs typeface="Arial"/>
                <a:sym typeface="Arial"/>
              </a:rPr>
              <a:t>To write our ML model to detect malwares and classify them</a:t>
            </a:r>
            <a:r>
              <a:rPr lang="en-GB" sz="7717">
                <a:solidFill>
                  <a:srgbClr val="000000"/>
                </a:solidFill>
                <a:highlight>
                  <a:srgbClr val="FFFFFF"/>
                </a:highlight>
                <a:latin typeface="Arial"/>
                <a:ea typeface="Arial"/>
                <a:cs typeface="Arial"/>
                <a:sym typeface="Arial"/>
              </a:rPr>
              <a:t>.</a:t>
            </a:r>
            <a:endParaRPr sz="7717">
              <a:solidFill>
                <a:srgbClr val="000000"/>
              </a:solidFill>
              <a:highlight>
                <a:srgbClr val="FFFFFF"/>
              </a:highlight>
              <a:latin typeface="Arial"/>
              <a:ea typeface="Arial"/>
              <a:cs typeface="Arial"/>
              <a:sym typeface="Arial"/>
            </a:endParaRPr>
          </a:p>
          <a:p>
            <a:pPr indent="0" lvl="0" marL="457200" rtl="0" algn="l">
              <a:spcBef>
                <a:spcPts val="0"/>
              </a:spcBef>
              <a:spcAft>
                <a:spcPts val="0"/>
              </a:spcAft>
              <a:buNone/>
            </a:pPr>
            <a:r>
              <a:t/>
            </a:r>
            <a:endParaRPr sz="7717">
              <a:solidFill>
                <a:srgbClr val="000000"/>
              </a:solidFill>
              <a:highlight>
                <a:srgbClr val="FFFFFF"/>
              </a:highlight>
              <a:latin typeface="Arial"/>
              <a:ea typeface="Arial"/>
              <a:cs typeface="Arial"/>
              <a:sym typeface="Arial"/>
            </a:endParaRPr>
          </a:p>
          <a:p>
            <a:pPr indent="-351119" lvl="0" marL="457200" rtl="0" algn="l">
              <a:spcBef>
                <a:spcPts val="0"/>
              </a:spcBef>
              <a:spcAft>
                <a:spcPts val="0"/>
              </a:spcAft>
              <a:buClr>
                <a:srgbClr val="000000"/>
              </a:buClr>
              <a:buSzPct val="100000"/>
              <a:buFont typeface="Arial"/>
              <a:buAutoNum type="arabicPeriod"/>
            </a:pPr>
            <a:r>
              <a:rPr b="1" i="1" lang="en-GB" sz="7717">
                <a:solidFill>
                  <a:srgbClr val="000000"/>
                </a:solidFill>
                <a:highlight>
                  <a:srgbClr val="FFFFFF"/>
                </a:highlight>
                <a:latin typeface="Arial"/>
                <a:ea typeface="Arial"/>
                <a:cs typeface="Arial"/>
                <a:sym typeface="Arial"/>
              </a:rPr>
              <a:t>Dataset used to train model -</a:t>
            </a:r>
            <a:endParaRPr b="1" i="1" sz="7717">
              <a:solidFill>
                <a:srgbClr val="000000"/>
              </a:solidFill>
              <a:highlight>
                <a:srgbClr val="FFFFFF"/>
              </a:highlight>
              <a:latin typeface="Arial"/>
              <a:ea typeface="Arial"/>
              <a:cs typeface="Arial"/>
              <a:sym typeface="Arial"/>
            </a:endParaRPr>
          </a:p>
          <a:p>
            <a:pPr indent="0" lvl="0" marL="457200" rtl="0" algn="l">
              <a:spcBef>
                <a:spcPts val="0"/>
              </a:spcBef>
              <a:spcAft>
                <a:spcPts val="0"/>
              </a:spcAft>
              <a:buNone/>
            </a:pPr>
            <a:r>
              <a:rPr lang="en-GB" sz="6517">
                <a:solidFill>
                  <a:srgbClr val="000000"/>
                </a:solidFill>
                <a:highlight>
                  <a:srgbClr val="FFFFFF"/>
                </a:highlight>
                <a:latin typeface="Arial"/>
                <a:ea typeface="Arial"/>
                <a:cs typeface="Arial"/>
                <a:sym typeface="Arial"/>
              </a:rPr>
              <a:t>Requested Datasets </a:t>
            </a:r>
            <a:r>
              <a:rPr lang="en-GB" sz="6517">
                <a:solidFill>
                  <a:srgbClr val="000000"/>
                </a:solidFill>
                <a:highlight>
                  <a:srgbClr val="FFFFFF"/>
                </a:highlight>
                <a:latin typeface="Arial"/>
                <a:ea typeface="Arial"/>
                <a:cs typeface="Arial"/>
                <a:sym typeface="Arial"/>
              </a:rPr>
              <a:t>from the author of this paper  (https://arxiv.org/pdf/2103.13827.pdf)</a:t>
            </a:r>
            <a:endParaRPr sz="6517">
              <a:solidFill>
                <a:srgbClr val="000000"/>
              </a:solidFill>
              <a:highlight>
                <a:srgbClr val="FFFFFF"/>
              </a:highlight>
              <a:latin typeface="Arial"/>
              <a:ea typeface="Arial"/>
              <a:cs typeface="Arial"/>
              <a:sym typeface="Arial"/>
            </a:endParaRPr>
          </a:p>
          <a:p>
            <a:pPr indent="0" lvl="0" marL="457200" rtl="0" algn="l">
              <a:spcBef>
                <a:spcPts val="0"/>
              </a:spcBef>
              <a:spcAft>
                <a:spcPts val="0"/>
              </a:spcAft>
              <a:buNone/>
            </a:pPr>
            <a:r>
              <a:t/>
            </a:r>
            <a:endParaRPr sz="1100">
              <a:solidFill>
                <a:srgbClr val="000000"/>
              </a:solidFill>
              <a:highlight>
                <a:srgbClr val="FFFFFF"/>
              </a:highlight>
              <a:latin typeface="Arial"/>
              <a:ea typeface="Arial"/>
              <a:cs typeface="Arial"/>
              <a:sym typeface="Arial"/>
            </a:endParaRPr>
          </a:p>
          <a:p>
            <a:pPr indent="0" lvl="0" marL="457200" rtl="0" algn="l">
              <a:spcBef>
                <a:spcPts val="0"/>
              </a:spcBef>
              <a:spcAft>
                <a:spcPts val="0"/>
              </a:spcAft>
              <a:buNone/>
            </a:pPr>
            <a:r>
              <a:t/>
            </a:r>
            <a:endParaRPr sz="1100">
              <a:solidFill>
                <a:srgbClr val="000000"/>
              </a:solidFill>
              <a:highlight>
                <a:srgbClr val="FFFFFF"/>
              </a:highlight>
              <a:latin typeface="Arial"/>
              <a:ea typeface="Arial"/>
              <a:cs typeface="Arial"/>
              <a:sym typeface="Arial"/>
            </a:endParaRPr>
          </a:p>
          <a:p>
            <a:pPr indent="0" lvl="0" marL="457200" rtl="0" algn="l">
              <a:spcBef>
                <a:spcPts val="0"/>
              </a:spcBef>
              <a:spcAft>
                <a:spcPts val="0"/>
              </a:spcAft>
              <a:buNone/>
            </a:pPr>
            <a:r>
              <a:t/>
            </a:r>
            <a:endParaRPr sz="1100">
              <a:solidFill>
                <a:srgbClr val="000000"/>
              </a:solidFill>
              <a:highlight>
                <a:srgbClr val="FFFFFF"/>
              </a:highlight>
              <a:latin typeface="Arial"/>
              <a:ea typeface="Arial"/>
              <a:cs typeface="Arial"/>
              <a:sym typeface="Arial"/>
            </a:endParaRPr>
          </a:p>
          <a:p>
            <a:pPr indent="0" lvl="0" marL="457200" rtl="0" algn="l">
              <a:spcBef>
                <a:spcPts val="0"/>
              </a:spcBef>
              <a:spcAft>
                <a:spcPts val="0"/>
              </a:spcAft>
              <a:buNone/>
            </a:pPr>
            <a:r>
              <a:t/>
            </a:r>
            <a:endParaRPr sz="1100">
              <a:solidFill>
                <a:srgbClr val="000000"/>
              </a:solidFill>
              <a:highlight>
                <a:srgbClr val="FFFFFF"/>
              </a:highlight>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2"/>
          <p:cNvSpPr txBox="1"/>
          <p:nvPr>
            <p:ph type="title"/>
          </p:nvPr>
        </p:nvSpPr>
        <p:spPr>
          <a:xfrm>
            <a:off x="1831150" y="2742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860"/>
              <a:t>Devices from which logs were collected</a:t>
            </a:r>
            <a:endParaRPr sz="2860"/>
          </a:p>
          <a:p>
            <a:pPr indent="0" lvl="0" marL="0" rtl="0" algn="l">
              <a:spcBef>
                <a:spcPts val="0"/>
              </a:spcBef>
              <a:spcAft>
                <a:spcPts val="0"/>
              </a:spcAft>
              <a:buSzPts val="990"/>
              <a:buNone/>
            </a:pPr>
            <a:r>
              <a:t/>
            </a:r>
            <a:endParaRPr sz="2160"/>
          </a:p>
        </p:txBody>
      </p:sp>
      <p:sp>
        <p:nvSpPr>
          <p:cNvPr id="371" name="Google Shape;371;p22"/>
          <p:cNvSpPr txBox="1"/>
          <p:nvPr>
            <p:ph idx="1" type="body"/>
          </p:nvPr>
        </p:nvSpPr>
        <p:spPr>
          <a:xfrm>
            <a:off x="3524175" y="1073700"/>
            <a:ext cx="5444700" cy="2192100"/>
          </a:xfrm>
          <a:prstGeom prst="rect">
            <a:avLst/>
          </a:prstGeom>
          <a:ln>
            <a:noFill/>
          </a:ln>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GB" sz="1900"/>
              <a:t>Windows </a:t>
            </a:r>
            <a:r>
              <a:rPr lang="en-GB" sz="1900"/>
              <a:t>Machine</a:t>
            </a:r>
            <a:endParaRPr sz="1900"/>
          </a:p>
          <a:p>
            <a:pPr indent="-349250" lvl="0" marL="457200" rtl="0" algn="l">
              <a:spcBef>
                <a:spcPts val="0"/>
              </a:spcBef>
              <a:spcAft>
                <a:spcPts val="0"/>
              </a:spcAft>
              <a:buSzPts val="1900"/>
              <a:buChar char="●"/>
            </a:pPr>
            <a:r>
              <a:rPr lang="en-GB" sz="1900"/>
              <a:t>Linux Machine</a:t>
            </a:r>
            <a:endParaRPr sz="1900"/>
          </a:p>
          <a:p>
            <a:pPr indent="-349250" lvl="0" marL="457200" rtl="0" algn="l">
              <a:spcBef>
                <a:spcPts val="0"/>
              </a:spcBef>
              <a:spcAft>
                <a:spcPts val="0"/>
              </a:spcAft>
              <a:buSzPts val="1900"/>
              <a:buChar char="●"/>
            </a:pPr>
            <a:r>
              <a:rPr lang="en-GB" sz="1900"/>
              <a:t>Macbook</a:t>
            </a:r>
            <a:endParaRPr sz="1900"/>
          </a:p>
          <a:p>
            <a:pPr indent="-349250" lvl="0" marL="457200" rtl="0" algn="l">
              <a:spcBef>
                <a:spcPts val="0"/>
              </a:spcBef>
              <a:spcAft>
                <a:spcPts val="0"/>
              </a:spcAft>
              <a:buSzPts val="1900"/>
              <a:buChar char="●"/>
            </a:pPr>
            <a:r>
              <a:rPr lang="en-GB" sz="1900"/>
              <a:t>Raspberry Pi</a:t>
            </a:r>
            <a:endParaRPr sz="1900"/>
          </a:p>
          <a:p>
            <a:pPr indent="-349250" lvl="0" marL="457200" rtl="0" algn="l">
              <a:spcBef>
                <a:spcPts val="0"/>
              </a:spcBef>
              <a:spcAft>
                <a:spcPts val="0"/>
              </a:spcAft>
              <a:buSzPts val="1900"/>
              <a:buChar char="●"/>
            </a:pPr>
            <a:r>
              <a:rPr lang="en-GB" sz="1900"/>
              <a:t>Pendrive</a:t>
            </a:r>
            <a:endParaRPr sz="1900"/>
          </a:p>
          <a:p>
            <a:pPr indent="-349250" lvl="0" marL="457200" rtl="0" algn="l">
              <a:spcBef>
                <a:spcPts val="0"/>
              </a:spcBef>
              <a:spcAft>
                <a:spcPts val="0"/>
              </a:spcAft>
              <a:buSzPts val="1900"/>
              <a:buChar char="●"/>
            </a:pPr>
            <a:r>
              <a:rPr lang="en-GB" sz="1900"/>
              <a:t>Android Phone</a:t>
            </a:r>
            <a:endParaRPr sz="19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23"/>
          <p:cNvSpPr txBox="1"/>
          <p:nvPr>
            <p:ph type="title"/>
          </p:nvPr>
        </p:nvSpPr>
        <p:spPr>
          <a:xfrm>
            <a:off x="1303800" y="598575"/>
            <a:ext cx="6669300" cy="63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Agents Connected to Wazuh Manager</a:t>
            </a:r>
            <a:endParaRPr/>
          </a:p>
        </p:txBody>
      </p:sp>
      <p:pic>
        <p:nvPicPr>
          <p:cNvPr id="377" name="Google Shape;377;p23"/>
          <p:cNvPicPr preferRelativeResize="0"/>
          <p:nvPr/>
        </p:nvPicPr>
        <p:blipFill>
          <a:blip r:embed="rId3">
            <a:alphaModFix/>
          </a:blip>
          <a:stretch>
            <a:fillRect/>
          </a:stretch>
        </p:blipFill>
        <p:spPr>
          <a:xfrm>
            <a:off x="1387000" y="1234575"/>
            <a:ext cx="7271127" cy="36041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24"/>
          <p:cNvSpPr txBox="1"/>
          <p:nvPr>
            <p:ph type="title"/>
          </p:nvPr>
        </p:nvSpPr>
        <p:spPr>
          <a:xfrm>
            <a:off x="1303800" y="598575"/>
            <a:ext cx="6669300" cy="63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Alert for Malware detection</a:t>
            </a:r>
            <a:endParaRPr/>
          </a:p>
        </p:txBody>
      </p:sp>
      <p:pic>
        <p:nvPicPr>
          <p:cNvPr id="383" name="Google Shape;383;p24"/>
          <p:cNvPicPr preferRelativeResize="0"/>
          <p:nvPr/>
        </p:nvPicPr>
        <p:blipFill>
          <a:blip r:embed="rId3">
            <a:alphaModFix/>
          </a:blip>
          <a:stretch>
            <a:fillRect/>
          </a:stretch>
        </p:blipFill>
        <p:spPr>
          <a:xfrm>
            <a:off x="1303800" y="1234575"/>
            <a:ext cx="6853530" cy="360412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25"/>
          <p:cNvSpPr txBox="1"/>
          <p:nvPr>
            <p:ph idx="2" type="title"/>
          </p:nvPr>
        </p:nvSpPr>
        <p:spPr>
          <a:xfrm>
            <a:off x="1297500" y="459500"/>
            <a:ext cx="4198500" cy="510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2800"/>
              <a:t>Project Architecture</a:t>
            </a:r>
            <a:endParaRPr sz="2800"/>
          </a:p>
          <a:p>
            <a:pPr indent="0" lvl="0" marL="0" rtl="0" algn="l">
              <a:spcBef>
                <a:spcPts val="0"/>
              </a:spcBef>
              <a:spcAft>
                <a:spcPts val="0"/>
              </a:spcAft>
              <a:buNone/>
            </a:pPr>
            <a:r>
              <a:t/>
            </a:r>
            <a:endParaRPr/>
          </a:p>
        </p:txBody>
      </p:sp>
      <p:pic>
        <p:nvPicPr>
          <p:cNvPr id="389" name="Google Shape;389;p25"/>
          <p:cNvPicPr preferRelativeResize="0"/>
          <p:nvPr/>
        </p:nvPicPr>
        <p:blipFill rotWithShape="1">
          <a:blip r:embed="rId3">
            <a:alphaModFix/>
          </a:blip>
          <a:srcRect b="0" l="0" r="0" t="0"/>
          <a:stretch/>
        </p:blipFill>
        <p:spPr>
          <a:xfrm>
            <a:off x="710550" y="1107150"/>
            <a:ext cx="8260398" cy="38680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